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18"/>
  </p:notesMasterIdLst>
  <p:sldIdLst>
    <p:sldId id="256" r:id="rId2"/>
    <p:sldId id="260" r:id="rId3"/>
    <p:sldId id="261" r:id="rId4"/>
    <p:sldId id="274" r:id="rId5"/>
    <p:sldId id="276" r:id="rId6"/>
    <p:sldId id="352" r:id="rId7"/>
    <p:sldId id="353" r:id="rId8"/>
    <p:sldId id="330" r:id="rId9"/>
    <p:sldId id="329" r:id="rId10"/>
    <p:sldId id="359" r:id="rId11"/>
    <p:sldId id="361" r:id="rId12"/>
    <p:sldId id="313" r:id="rId13"/>
    <p:sldId id="316" r:id="rId14"/>
    <p:sldId id="299" r:id="rId15"/>
    <p:sldId id="326"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3" d="2"/>
        <a:sy n="3" d="2"/>
      </p:scale>
      <p:origin x="0" y="0"/>
    </p:cViewPr>
  </p:notesTextViewPr>
  <p:notesViewPr>
    <p:cSldViewPr snapToGrid="0">
      <p:cViewPr varScale="1">
        <p:scale>
          <a:sx n="88" d="100"/>
          <a:sy n="88" d="100"/>
        </p:scale>
        <p:origin x="22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n\Google%20Drive\China\Book\Industrial%20Espionage%20Chapter\APT%20info\PRCAPT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Sheet2!$F$1</c:f>
              <c:strCache>
                <c:ptCount val="1"/>
                <c:pt idx="0">
                  <c:v>Begin</c:v>
                </c:pt>
              </c:strCache>
            </c:strRef>
          </c:tx>
          <c:spPr>
            <a:noFill/>
          </c:spPr>
          <c:invertIfNegative val="0"/>
          <c:cat>
            <c:strRef>
              <c:f>Sheet2!$B$2:$B$35</c:f>
              <c:strCache>
                <c:ptCount val="34"/>
                <c:pt idx="0">
                  <c:v>Titan Rain</c:v>
                </c:pt>
                <c:pt idx="1">
                  <c:v>State Dept</c:v>
                </c:pt>
                <c:pt idx="2">
                  <c:v>BIS</c:v>
                </c:pt>
                <c:pt idx="3">
                  <c:v>NWC</c:v>
                </c:pt>
                <c:pt idx="4">
                  <c:v>Sec Def</c:v>
                </c:pt>
                <c:pt idx="5">
                  <c:v>Rep Wolf</c:v>
                </c:pt>
                <c:pt idx="6">
                  <c:v>Campaigns</c:v>
                </c:pt>
                <c:pt idx="7">
                  <c:v>Ghost Net</c:v>
                </c:pt>
                <c:pt idx="8">
                  <c:v>JSF</c:v>
                </c:pt>
                <c:pt idx="9">
                  <c:v>Aurora</c:v>
                </c:pt>
                <c:pt idx="10">
                  <c:v>Shadow Net</c:v>
                </c:pt>
                <c:pt idx="11">
                  <c:v>Stuxnet</c:v>
                </c:pt>
                <c:pt idx="12">
                  <c:v>Byzantine Haydes</c:v>
                </c:pt>
                <c:pt idx="13">
                  <c:v>Night Dragon</c:v>
                </c:pt>
                <c:pt idx="14">
                  <c:v>RSA</c:v>
                </c:pt>
                <c:pt idx="15">
                  <c:v>Shady RAT</c:v>
                </c:pt>
                <c:pt idx="16">
                  <c:v>Duqu</c:v>
                </c:pt>
                <c:pt idx="17">
                  <c:v>Nitro</c:v>
                </c:pt>
                <c:pt idx="18">
                  <c:v>Taidoor</c:v>
                </c:pt>
                <c:pt idx="19">
                  <c:v>Luckycat</c:v>
                </c:pt>
                <c:pt idx="20">
                  <c:v>Flame</c:v>
                </c:pt>
                <c:pt idx="21">
                  <c:v>Gauss</c:v>
                </c:pt>
                <c:pt idx="22">
                  <c:v>Shamoon</c:v>
                </c:pt>
                <c:pt idx="23">
                  <c:v>Elderwood</c:v>
                </c:pt>
                <c:pt idx="24">
                  <c:v>Cyber-Sitter</c:v>
                </c:pt>
                <c:pt idx="25">
                  <c:v>Mahdi</c:v>
                </c:pt>
                <c:pt idx="26">
                  <c:v>Major US Media</c:v>
                </c:pt>
                <c:pt idx="27">
                  <c:v>Red October</c:v>
                </c:pt>
                <c:pt idx="28">
                  <c:v>APT1</c:v>
                </c:pt>
                <c:pt idx="29">
                  <c:v>Beebus</c:v>
                </c:pt>
                <c:pt idx="30">
                  <c:v>Telvent</c:v>
                </c:pt>
                <c:pt idx="31">
                  <c:v>QinetiQ</c:v>
                </c:pt>
                <c:pt idx="32">
                  <c:v>ASIO</c:v>
                </c:pt>
                <c:pt idx="33">
                  <c:v>SCADA Honeypot</c:v>
                </c:pt>
              </c:strCache>
            </c:strRef>
          </c:cat>
          <c:val>
            <c:numRef>
              <c:f>Sheet2!$F$2:$F$35</c:f>
              <c:numCache>
                <c:formatCode>0</c:formatCode>
                <c:ptCount val="34"/>
                <c:pt idx="0">
                  <c:v>37865</c:v>
                </c:pt>
                <c:pt idx="1">
                  <c:v>38869</c:v>
                </c:pt>
                <c:pt idx="2">
                  <c:v>38899</c:v>
                </c:pt>
                <c:pt idx="3">
                  <c:v>38991</c:v>
                </c:pt>
                <c:pt idx="4">
                  <c:v>39234</c:v>
                </c:pt>
                <c:pt idx="5">
                  <c:v>38930</c:v>
                </c:pt>
                <c:pt idx="6">
                  <c:v>39630</c:v>
                </c:pt>
                <c:pt idx="7">
                  <c:v>39203</c:v>
                </c:pt>
                <c:pt idx="8">
                  <c:v>39356</c:v>
                </c:pt>
                <c:pt idx="9">
                  <c:v>39995</c:v>
                </c:pt>
                <c:pt idx="10">
                  <c:v>39814</c:v>
                </c:pt>
                <c:pt idx="11">
                  <c:v>39234</c:v>
                </c:pt>
                <c:pt idx="12">
                  <c:v>37408</c:v>
                </c:pt>
                <c:pt idx="13">
                  <c:v>40118</c:v>
                </c:pt>
                <c:pt idx="14">
                  <c:v>40330</c:v>
                </c:pt>
                <c:pt idx="15">
                  <c:v>38899</c:v>
                </c:pt>
                <c:pt idx="16">
                  <c:v>39234</c:v>
                </c:pt>
                <c:pt idx="17">
                  <c:v>40634</c:v>
                </c:pt>
                <c:pt idx="18">
                  <c:v>39508</c:v>
                </c:pt>
                <c:pt idx="19">
                  <c:v>40695</c:v>
                </c:pt>
                <c:pt idx="20">
                  <c:v>39600</c:v>
                </c:pt>
                <c:pt idx="21">
                  <c:v>40756</c:v>
                </c:pt>
                <c:pt idx="22">
                  <c:v>41091</c:v>
                </c:pt>
                <c:pt idx="23">
                  <c:v>39995</c:v>
                </c:pt>
                <c:pt idx="24">
                  <c:v>39965</c:v>
                </c:pt>
                <c:pt idx="25">
                  <c:v>40878</c:v>
                </c:pt>
                <c:pt idx="26">
                  <c:v>41183</c:v>
                </c:pt>
                <c:pt idx="27">
                  <c:v>39234</c:v>
                </c:pt>
                <c:pt idx="28">
                  <c:v>38869</c:v>
                </c:pt>
                <c:pt idx="29">
                  <c:v>40634</c:v>
                </c:pt>
                <c:pt idx="30">
                  <c:v>39234</c:v>
                </c:pt>
                <c:pt idx="31">
                  <c:v>39234</c:v>
                </c:pt>
                <c:pt idx="32">
                  <c:v>41365</c:v>
                </c:pt>
                <c:pt idx="33">
                  <c:v>41244</c:v>
                </c:pt>
              </c:numCache>
            </c:numRef>
          </c:val>
        </c:ser>
        <c:ser>
          <c:idx val="1"/>
          <c:order val="1"/>
          <c:tx>
            <c:strRef>
              <c:f>Sheet2!$I$1</c:f>
              <c:strCache>
                <c:ptCount val="1"/>
                <c:pt idx="0">
                  <c:v>Elapsed Day</c:v>
                </c:pt>
              </c:strCache>
            </c:strRef>
          </c:tx>
          <c:spPr>
            <a:solidFill>
              <a:schemeClr val="tx2"/>
            </a:solidFill>
          </c:spPr>
          <c:invertIfNegative val="0"/>
          <c:cat>
            <c:strRef>
              <c:f>Sheet2!$B$2:$B$35</c:f>
              <c:strCache>
                <c:ptCount val="34"/>
                <c:pt idx="0">
                  <c:v>Titan Rain</c:v>
                </c:pt>
                <c:pt idx="1">
                  <c:v>State Dept</c:v>
                </c:pt>
                <c:pt idx="2">
                  <c:v>BIS</c:v>
                </c:pt>
                <c:pt idx="3">
                  <c:v>NWC</c:v>
                </c:pt>
                <c:pt idx="4">
                  <c:v>Sec Def</c:v>
                </c:pt>
                <c:pt idx="5">
                  <c:v>Rep Wolf</c:v>
                </c:pt>
                <c:pt idx="6">
                  <c:v>Campaigns</c:v>
                </c:pt>
                <c:pt idx="7">
                  <c:v>Ghost Net</c:v>
                </c:pt>
                <c:pt idx="8">
                  <c:v>JSF</c:v>
                </c:pt>
                <c:pt idx="9">
                  <c:v>Aurora</c:v>
                </c:pt>
                <c:pt idx="10">
                  <c:v>Shadow Net</c:v>
                </c:pt>
                <c:pt idx="11">
                  <c:v>Stuxnet</c:v>
                </c:pt>
                <c:pt idx="12">
                  <c:v>Byzantine Haydes</c:v>
                </c:pt>
                <c:pt idx="13">
                  <c:v>Night Dragon</c:v>
                </c:pt>
                <c:pt idx="14">
                  <c:v>RSA</c:v>
                </c:pt>
                <c:pt idx="15">
                  <c:v>Shady RAT</c:v>
                </c:pt>
                <c:pt idx="16">
                  <c:v>Duqu</c:v>
                </c:pt>
                <c:pt idx="17">
                  <c:v>Nitro</c:v>
                </c:pt>
                <c:pt idx="18">
                  <c:v>Taidoor</c:v>
                </c:pt>
                <c:pt idx="19">
                  <c:v>Luckycat</c:v>
                </c:pt>
                <c:pt idx="20">
                  <c:v>Flame</c:v>
                </c:pt>
                <c:pt idx="21">
                  <c:v>Gauss</c:v>
                </c:pt>
                <c:pt idx="22">
                  <c:v>Shamoon</c:v>
                </c:pt>
                <c:pt idx="23">
                  <c:v>Elderwood</c:v>
                </c:pt>
                <c:pt idx="24">
                  <c:v>Cyber-Sitter</c:v>
                </c:pt>
                <c:pt idx="25">
                  <c:v>Mahdi</c:v>
                </c:pt>
                <c:pt idx="26">
                  <c:v>Major US Media</c:v>
                </c:pt>
                <c:pt idx="27">
                  <c:v>Red October</c:v>
                </c:pt>
                <c:pt idx="28">
                  <c:v>APT1</c:v>
                </c:pt>
                <c:pt idx="29">
                  <c:v>Beebus</c:v>
                </c:pt>
                <c:pt idx="30">
                  <c:v>Telvent</c:v>
                </c:pt>
                <c:pt idx="31">
                  <c:v>QinetiQ</c:v>
                </c:pt>
                <c:pt idx="32">
                  <c:v>ASIO</c:v>
                </c:pt>
                <c:pt idx="33">
                  <c:v>SCADA Honeypot</c:v>
                </c:pt>
              </c:strCache>
            </c:strRef>
          </c:cat>
          <c:val>
            <c:numRef>
              <c:f>Sheet2!$I$2:$I$35</c:f>
              <c:numCache>
                <c:formatCode>General</c:formatCode>
                <c:ptCount val="34"/>
                <c:pt idx="0">
                  <c:v>700</c:v>
                </c:pt>
                <c:pt idx="1">
                  <c:v>30</c:v>
                </c:pt>
                <c:pt idx="2">
                  <c:v>91</c:v>
                </c:pt>
                <c:pt idx="3">
                  <c:v>30</c:v>
                </c:pt>
                <c:pt idx="4">
                  <c:v>91</c:v>
                </c:pt>
                <c:pt idx="5">
                  <c:v>669</c:v>
                </c:pt>
                <c:pt idx="6">
                  <c:v>122</c:v>
                </c:pt>
                <c:pt idx="7">
                  <c:v>669</c:v>
                </c:pt>
                <c:pt idx="8">
                  <c:v>548</c:v>
                </c:pt>
                <c:pt idx="9">
                  <c:v>183</c:v>
                </c:pt>
                <c:pt idx="10">
                  <c:v>456</c:v>
                </c:pt>
                <c:pt idx="11">
                  <c:v>1125</c:v>
                </c:pt>
                <c:pt idx="12">
                  <c:v>3103</c:v>
                </c:pt>
                <c:pt idx="13">
                  <c:v>456</c:v>
                </c:pt>
                <c:pt idx="14">
                  <c:v>274</c:v>
                </c:pt>
                <c:pt idx="15">
                  <c:v>1855</c:v>
                </c:pt>
                <c:pt idx="16">
                  <c:v>1551</c:v>
                </c:pt>
                <c:pt idx="17">
                  <c:v>183</c:v>
                </c:pt>
                <c:pt idx="18">
                  <c:v>1460</c:v>
                </c:pt>
                <c:pt idx="19">
                  <c:v>274</c:v>
                </c:pt>
                <c:pt idx="20">
                  <c:v>1430</c:v>
                </c:pt>
                <c:pt idx="21">
                  <c:v>365</c:v>
                </c:pt>
                <c:pt idx="22">
                  <c:v>30</c:v>
                </c:pt>
                <c:pt idx="23">
                  <c:v>1156</c:v>
                </c:pt>
                <c:pt idx="24">
                  <c:v>1247</c:v>
                </c:pt>
                <c:pt idx="25">
                  <c:v>365</c:v>
                </c:pt>
                <c:pt idx="26">
                  <c:v>91</c:v>
                </c:pt>
                <c:pt idx="27">
                  <c:v>2038</c:v>
                </c:pt>
                <c:pt idx="28">
                  <c:v>2433</c:v>
                </c:pt>
                <c:pt idx="29">
                  <c:v>669</c:v>
                </c:pt>
                <c:pt idx="30">
                  <c:v>2160</c:v>
                </c:pt>
                <c:pt idx="31">
                  <c:v>2160</c:v>
                </c:pt>
                <c:pt idx="32">
                  <c:v>30</c:v>
                </c:pt>
                <c:pt idx="33">
                  <c:v>243</c:v>
                </c:pt>
              </c:numCache>
            </c:numRef>
          </c:val>
        </c:ser>
        <c:dLbls>
          <c:showLegendKey val="0"/>
          <c:showVal val="0"/>
          <c:showCatName val="0"/>
          <c:showSerName val="0"/>
          <c:showPercent val="0"/>
          <c:showBubbleSize val="0"/>
        </c:dLbls>
        <c:gapWidth val="150"/>
        <c:overlap val="100"/>
        <c:axId val="204787008"/>
        <c:axId val="204787392"/>
      </c:barChart>
      <c:catAx>
        <c:axId val="204787008"/>
        <c:scaling>
          <c:orientation val="maxMin"/>
        </c:scaling>
        <c:delete val="0"/>
        <c:axPos val="l"/>
        <c:numFmt formatCode="General" sourceLinked="0"/>
        <c:majorTickMark val="out"/>
        <c:minorTickMark val="none"/>
        <c:tickLblPos val="nextTo"/>
        <c:txPr>
          <a:bodyPr/>
          <a:lstStyle/>
          <a:p>
            <a:pPr>
              <a:defRPr b="1"/>
            </a:pPr>
            <a:endParaRPr lang="pt-BR"/>
          </a:p>
        </c:txPr>
        <c:crossAx val="204787392"/>
        <c:crosses val="autoZero"/>
        <c:auto val="1"/>
        <c:lblAlgn val="ctr"/>
        <c:lblOffset val="100"/>
        <c:noMultiLvlLbl val="0"/>
      </c:catAx>
      <c:valAx>
        <c:axId val="204787392"/>
        <c:scaling>
          <c:orientation val="minMax"/>
          <c:max val="41700"/>
          <c:min val="37257"/>
        </c:scaling>
        <c:delete val="0"/>
        <c:axPos val="t"/>
        <c:majorGridlines/>
        <c:numFmt formatCode="yyyy" sourceLinked="0"/>
        <c:majorTickMark val="out"/>
        <c:minorTickMark val="none"/>
        <c:tickLblPos val="nextTo"/>
        <c:crossAx val="204787008"/>
        <c:crosses val="autoZero"/>
        <c:crossBetween val="between"/>
        <c:majorUnit val="365.5"/>
      </c:valAx>
      <c:spPr>
        <a:noFill/>
        <a:ln w="25400">
          <a:no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548B8-CF18-4118-9D13-416B4BF33568}" type="datetimeFigureOut">
              <a:rPr lang="en-US" smtClean="0"/>
              <a:t>9/4/2014</a:t>
            </a:fld>
            <a:endParaRPr lang="en-U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E25DF-E994-42AC-9E8F-ACD105D8596B}" type="slidenum">
              <a:rPr lang="en-US" smtClean="0"/>
              <a:t>‹nº›</a:t>
            </a:fld>
            <a:endParaRPr lang="en-US"/>
          </a:p>
        </p:txBody>
      </p:sp>
    </p:spTree>
    <p:extLst>
      <p:ext uri="{BB962C8B-B14F-4D97-AF65-F5344CB8AC3E}">
        <p14:creationId xmlns:p14="http://schemas.microsoft.com/office/powerpoint/2010/main" val="7013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p:txBody>
      </p:sp>
      <p:sp>
        <p:nvSpPr>
          <p:cNvPr id="4" name="Espaço Reservado para Número de Slide 3"/>
          <p:cNvSpPr>
            <a:spLocks noGrp="1"/>
          </p:cNvSpPr>
          <p:nvPr>
            <p:ph type="sldNum" sz="quarter" idx="10"/>
          </p:nvPr>
        </p:nvSpPr>
        <p:spPr/>
        <p:txBody>
          <a:bodyPr/>
          <a:lstStyle/>
          <a:p>
            <a:fld id="{1B5E25DF-E994-42AC-9E8F-ACD105D8596B}" type="slidenum">
              <a:rPr lang="en-US" smtClean="0"/>
              <a:t>4</a:t>
            </a:fld>
            <a:endParaRPr lang="en-US"/>
          </a:p>
        </p:txBody>
      </p:sp>
    </p:spTree>
    <p:extLst>
      <p:ext uri="{BB962C8B-B14F-4D97-AF65-F5344CB8AC3E}">
        <p14:creationId xmlns:p14="http://schemas.microsoft.com/office/powerpoint/2010/main" val="2148512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9/4/2014</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8857561" y="0"/>
            <a:ext cx="2271967"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DF9FFFF-3106-4DDB-AA62-0C80862170D6}" type="datetimeFigureOut">
              <a:rPr lang="en-US" dirty="0"/>
              <a:t>9/4/2014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3DA38B7-AE95-4DC8-9A51-7A71F545B098}" type="datetimeFigureOut">
              <a:rPr lang="en-US" dirty="0"/>
              <a:t>9/4/2014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pt-BR" smtClean="0"/>
              <a:t>Clique para editar o título mestre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6F1EC2B-8188-4AC2-9F0D-8D09C51D505A}" type="datetimeFigureOut">
              <a:rPr lang="en-US" dirty="0"/>
              <a:t>9/4/2014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212B75E-944F-430B-BE5F-C69FA8823C04}" type="datetimeFigureOut">
              <a:rPr lang="en-US" dirty="0"/>
              <a:t>9/4/2014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9/4/2014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9/4/2014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9/4/2014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9/4/2014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9/4/2014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324507B7-F2DC-4B2C-B14D-58A9766807A2}" type="datetimeFigureOut">
              <a:rPr lang="en-US" dirty="0"/>
              <a:t>9/4/2014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9/4/2014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9/4/2014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9/4/2014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9/4/2014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8CF2683-E6E7-4CC3-9EEE-7854DD4F3545}" type="datetimeFigureOut">
              <a:rPr lang="en-US" dirty="0"/>
              <a:t>9/4/2014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7E120F81-B39D-4CBB-8BF3-5D6E395D0F72}" type="datetimeFigureOut">
              <a:rPr lang="en-US" dirty="0"/>
              <a:t>9/4/2014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9/4/2014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sandro@apura.com.br" TargetMode="External"/><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44218" y="2421922"/>
            <a:ext cx="9430668" cy="1679953"/>
          </a:xfrm>
        </p:spPr>
        <p:txBody>
          <a:bodyPr/>
          <a:lstStyle/>
          <a:p>
            <a:pPr algn="ctr"/>
            <a:r>
              <a:rPr lang="en-US" sz="5300" b="1" dirty="0" err="1" smtClean="0"/>
              <a:t>Segurança</a:t>
            </a:r>
            <a:r>
              <a:rPr lang="en-US" sz="5300" b="1" dirty="0" smtClean="0"/>
              <a:t> da </a:t>
            </a:r>
            <a:r>
              <a:rPr lang="en-US" sz="5300" b="1" dirty="0" err="1" smtClean="0"/>
              <a:t>Informação</a:t>
            </a:r>
            <a:r>
              <a:rPr lang="en-US" sz="5300" b="1" dirty="0" smtClean="0"/>
              <a:t/>
            </a:r>
            <a:br>
              <a:rPr lang="en-US" sz="5300" b="1" dirty="0" smtClean="0"/>
            </a:br>
            <a:r>
              <a:rPr lang="en-US" sz="5300" b="1" dirty="0" err="1" smtClean="0"/>
              <a:t>na</a:t>
            </a:r>
            <a:r>
              <a:rPr lang="en-US" sz="5300" b="1" dirty="0" smtClean="0"/>
              <a:t> era </a:t>
            </a:r>
            <a:r>
              <a:rPr lang="en-US" sz="5300" b="1" dirty="0" err="1" smtClean="0"/>
              <a:t>pós</a:t>
            </a:r>
            <a:r>
              <a:rPr lang="en-US" sz="5300" b="1" dirty="0" smtClean="0"/>
              <a:t>-Snowden</a:t>
            </a:r>
            <a:endParaRPr lang="en-US" sz="5300" b="1" dirty="0"/>
          </a:p>
        </p:txBody>
      </p:sp>
      <p:sp>
        <p:nvSpPr>
          <p:cNvPr id="3" name="Subtítulo 2"/>
          <p:cNvSpPr>
            <a:spLocks noGrp="1"/>
          </p:cNvSpPr>
          <p:nvPr>
            <p:ph type="subTitle" idx="1"/>
          </p:nvPr>
        </p:nvSpPr>
        <p:spPr>
          <a:xfrm>
            <a:off x="1146715" y="4887463"/>
            <a:ext cx="10270519" cy="861420"/>
          </a:xfrm>
        </p:spPr>
        <p:txBody>
          <a:bodyPr>
            <a:noAutofit/>
          </a:bodyPr>
          <a:lstStyle/>
          <a:p>
            <a:pPr algn="ctr"/>
            <a:endParaRPr lang="pt-BR" sz="2500" b="1" dirty="0" smtClean="0"/>
          </a:p>
          <a:p>
            <a:pPr algn="ctr"/>
            <a:r>
              <a:rPr lang="pt-BR" sz="1600" b="1" dirty="0" smtClean="0"/>
              <a:t>Sandro SÜFFERT		</a:t>
            </a:r>
          </a:p>
          <a:p>
            <a:pPr algn="ctr"/>
            <a:r>
              <a:rPr lang="pt-BR" sz="1600" b="1" dirty="0" smtClean="0"/>
              <a:t>APURA CYBER Security INTELLIGENCE</a:t>
            </a:r>
            <a:r>
              <a:rPr lang="pt-BR" sz="1600" b="1" dirty="0"/>
              <a:t>	</a:t>
            </a:r>
          </a:p>
          <a:p>
            <a:pPr algn="ctr"/>
            <a:endParaRPr lang="en-US" sz="1600" b="1" dirty="0"/>
          </a:p>
        </p:txBody>
      </p:sp>
      <p:pic>
        <p:nvPicPr>
          <p:cNvPr id="5" name="Picture 2" descr="http://www.apuratrustedservices.com/apura/wp-content/themes/twentyeleven/img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634" y="377275"/>
            <a:ext cx="2664881" cy="72023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343472" y="6534472"/>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tx1">
                    <a:alpha val="78000"/>
                  </a:schemeClr>
                </a:solidFill>
                <a:effectLst>
                  <a:outerShdw blurRad="50800" dist="38100" dir="2700000" algn="tl" rotWithShape="0">
                    <a:schemeClr val="bg1">
                      <a:alpha val="40000"/>
                    </a:schemeClr>
                  </a:outerShdw>
                </a:effectLst>
              </a:rPr>
              <a:t>Site: </a:t>
            </a:r>
            <a:r>
              <a:rPr lang="pt-BR" sz="1200" kern="0" dirty="0">
                <a:solidFill>
                  <a:schemeClr val="tx1">
                    <a:alpha val="78000"/>
                  </a:schemeClr>
                </a:solidFill>
                <a:effectLst>
                  <a:outerShdw blurRad="50800" dist="38100" dir="2700000" algn="tl" rotWithShape="0">
                    <a:schemeClr val="bg1">
                      <a:alpha val="40000"/>
                    </a:schemeClr>
                  </a:outerShdw>
                </a:effectLst>
              </a:rPr>
              <a:t>http://apura.com.br  </a:t>
            </a:r>
            <a:r>
              <a:rPr lang="en-US" sz="1200" b="0" kern="0" dirty="0">
                <a:solidFill>
                  <a:schemeClr val="tx1">
                    <a:alpha val="78000"/>
                  </a:schemeClr>
                </a:solidFill>
                <a:effectLst>
                  <a:outerShdw blurRad="50800" dist="38100" dir="2700000" algn="tl" rotWithShape="0">
                    <a:schemeClr val="bg1">
                      <a:alpha val="40000"/>
                    </a:schemeClr>
                  </a:outerShdw>
                </a:effectLst>
              </a:rPr>
              <a:t>Facebook: </a:t>
            </a:r>
            <a:r>
              <a:rPr lang="en-US" sz="1200" kern="0" dirty="0" err="1">
                <a:solidFill>
                  <a:schemeClr val="tx1">
                    <a:alpha val="78000"/>
                  </a:schemeClr>
                </a:solidFill>
                <a:effectLst>
                  <a:outerShdw blurRad="50800" dist="38100" dir="2700000" algn="tl" rotWithShape="0">
                    <a:schemeClr val="bg1">
                      <a:alpha val="40000"/>
                    </a:schemeClr>
                  </a:outerShdw>
                </a:effectLst>
              </a:rPr>
              <a:t>Apura.Oficial</a:t>
            </a:r>
            <a:r>
              <a:rPr lang="en-US" sz="1200" kern="0" dirty="0">
                <a:solidFill>
                  <a:schemeClr val="tx1">
                    <a:alpha val="78000"/>
                  </a:schemeClr>
                </a:solidFill>
                <a:effectLst>
                  <a:outerShdw blurRad="50800" dist="38100" dir="2700000" algn="tl" rotWithShape="0">
                    <a:schemeClr val="bg1">
                      <a:alpha val="40000"/>
                    </a:schemeClr>
                  </a:outerShdw>
                </a:effectLst>
              </a:rPr>
              <a:t>  </a:t>
            </a:r>
            <a:r>
              <a:rPr lang="en-US" sz="1200" b="0" kern="0" dirty="0">
                <a:solidFill>
                  <a:schemeClr val="tx1">
                    <a:alpha val="78000"/>
                  </a:schemeClr>
                </a:solidFill>
                <a:effectLst>
                  <a:outerShdw blurRad="50800" dist="38100" dir="2700000" algn="tl" rotWithShape="0">
                    <a:schemeClr val="bg1">
                      <a:alpha val="40000"/>
                    </a:schemeClr>
                  </a:outerShdw>
                </a:effectLst>
              </a:rPr>
              <a:t>Twitter: </a:t>
            </a:r>
            <a:r>
              <a:rPr lang="en-US" sz="1200" kern="0" dirty="0">
                <a:solidFill>
                  <a:schemeClr val="tx1">
                    <a:alpha val="78000"/>
                  </a:schemeClr>
                </a:solidFill>
                <a:effectLst>
                  <a:outerShdw blurRad="50800" dist="38100" dir="2700000" algn="tl" rotWithShape="0">
                    <a:schemeClr val="bg1">
                      <a:alpha val="40000"/>
                    </a:schemeClr>
                  </a:outerShdw>
                </a:effectLst>
              </a:rPr>
              <a:t>@</a:t>
            </a:r>
            <a:r>
              <a:rPr lang="en-US" sz="1200" kern="0" dirty="0" err="1">
                <a:solidFill>
                  <a:schemeClr val="tx1">
                    <a:alpha val="78000"/>
                  </a:schemeClr>
                </a:solidFill>
                <a:effectLst>
                  <a:outerShdw blurRad="50800" dist="38100" dir="2700000" algn="tl" rotWithShape="0">
                    <a:schemeClr val="bg1">
                      <a:alpha val="40000"/>
                    </a:schemeClr>
                  </a:outerShdw>
                </a:effectLst>
              </a:rPr>
              <a:t>apura_oficial</a:t>
            </a:r>
            <a:endParaRPr lang="en-US" sz="1200" kern="0" dirty="0">
              <a:solidFill>
                <a:schemeClr val="tx1">
                  <a:alpha val="78000"/>
                </a:schemeClr>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46053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Além</a:t>
            </a:r>
            <a:r>
              <a:rPr lang="en-US" dirty="0" smtClean="0"/>
              <a:t> de Snowden – </a:t>
            </a:r>
            <a:r>
              <a:rPr lang="en-US" dirty="0" err="1" smtClean="0"/>
              <a:t>Nações</a:t>
            </a:r>
            <a:r>
              <a:rPr lang="en-US" dirty="0" smtClean="0"/>
              <a:t> </a:t>
            </a:r>
            <a:endParaRPr lang="en-US" dirty="0"/>
          </a:p>
        </p:txBody>
      </p:sp>
      <p:pic>
        <p:nvPicPr>
          <p:cNvPr id="4" name="Imagem 3"/>
          <p:cNvPicPr>
            <a:picLocks noChangeAspect="1"/>
          </p:cNvPicPr>
          <p:nvPr/>
        </p:nvPicPr>
        <p:blipFill>
          <a:blip r:embed="rId2"/>
          <a:stretch>
            <a:fillRect/>
          </a:stretch>
        </p:blipFill>
        <p:spPr>
          <a:xfrm>
            <a:off x="674783" y="2726422"/>
            <a:ext cx="5482774" cy="2899457"/>
          </a:xfrm>
          <a:prstGeom prst="rect">
            <a:avLst/>
          </a:prstGeom>
        </p:spPr>
      </p:pic>
      <p:sp>
        <p:nvSpPr>
          <p:cNvPr id="5" name="Retângulo 4"/>
          <p:cNvSpPr/>
          <p:nvPr/>
        </p:nvSpPr>
        <p:spPr>
          <a:xfrm>
            <a:off x="10410743" y="5625879"/>
            <a:ext cx="1781257" cy="307777"/>
          </a:xfrm>
          <a:prstGeom prst="rect">
            <a:avLst/>
          </a:prstGeom>
        </p:spPr>
        <p:txBody>
          <a:bodyPr wrap="none">
            <a:spAutoFit/>
          </a:bodyPr>
          <a:lstStyle/>
          <a:p>
            <a:r>
              <a:rPr lang="en-US" sz="1400" dirty="0" err="1"/>
              <a:t>fonte</a:t>
            </a:r>
            <a:r>
              <a:rPr lang="en-US" sz="1400" dirty="0"/>
              <a:t>: </a:t>
            </a:r>
            <a:r>
              <a:rPr lang="en-US" sz="1400" dirty="0" err="1"/>
              <a:t>CrowdStrike</a:t>
            </a:r>
            <a:endParaRPr lang="en-US" sz="1400" dirty="0"/>
          </a:p>
        </p:txBody>
      </p:sp>
      <p:pic>
        <p:nvPicPr>
          <p:cNvPr id="7" name="Imagem 6"/>
          <p:cNvPicPr>
            <a:picLocks noChangeAspect="1"/>
          </p:cNvPicPr>
          <p:nvPr/>
        </p:nvPicPr>
        <p:blipFill>
          <a:blip r:embed="rId3"/>
          <a:stretch>
            <a:fillRect/>
          </a:stretch>
        </p:blipFill>
        <p:spPr>
          <a:xfrm>
            <a:off x="6519860" y="2774256"/>
            <a:ext cx="5552304" cy="2803788"/>
          </a:xfrm>
          <a:prstGeom prst="rect">
            <a:avLst/>
          </a:prstGeom>
        </p:spPr>
      </p:pic>
      <p:sp>
        <p:nvSpPr>
          <p:cNvPr id="8" name="Title 1"/>
          <p:cNvSpPr txBox="1">
            <a:spLocks/>
          </p:cNvSpPr>
          <p:nvPr/>
        </p:nvSpPr>
        <p:spPr>
          <a:xfrm>
            <a:off x="1343472" y="6534472"/>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tx1">
                    <a:alpha val="78000"/>
                  </a:schemeClr>
                </a:solidFill>
                <a:effectLst>
                  <a:outerShdw blurRad="50800" dist="38100" dir="2700000" algn="tl" rotWithShape="0">
                    <a:schemeClr val="bg1">
                      <a:alpha val="40000"/>
                    </a:schemeClr>
                  </a:outerShdw>
                </a:effectLst>
              </a:rPr>
              <a:t>Site: </a:t>
            </a:r>
            <a:r>
              <a:rPr lang="pt-BR" sz="1200" kern="0" dirty="0">
                <a:solidFill>
                  <a:schemeClr val="tx1">
                    <a:alpha val="78000"/>
                  </a:schemeClr>
                </a:solidFill>
                <a:effectLst>
                  <a:outerShdw blurRad="50800" dist="38100" dir="2700000" algn="tl" rotWithShape="0">
                    <a:schemeClr val="bg1">
                      <a:alpha val="40000"/>
                    </a:schemeClr>
                  </a:outerShdw>
                </a:effectLst>
              </a:rPr>
              <a:t>http://apura.com.br  </a:t>
            </a:r>
            <a:r>
              <a:rPr lang="en-US" sz="1200" b="0" kern="0" dirty="0">
                <a:solidFill>
                  <a:schemeClr val="tx1">
                    <a:alpha val="78000"/>
                  </a:schemeClr>
                </a:solidFill>
                <a:effectLst>
                  <a:outerShdw blurRad="50800" dist="38100" dir="2700000" algn="tl" rotWithShape="0">
                    <a:schemeClr val="bg1">
                      <a:alpha val="40000"/>
                    </a:schemeClr>
                  </a:outerShdw>
                </a:effectLst>
              </a:rPr>
              <a:t>Facebook: </a:t>
            </a:r>
            <a:r>
              <a:rPr lang="en-US" sz="1200" kern="0" dirty="0" err="1">
                <a:solidFill>
                  <a:schemeClr val="tx1">
                    <a:alpha val="78000"/>
                  </a:schemeClr>
                </a:solidFill>
                <a:effectLst>
                  <a:outerShdw blurRad="50800" dist="38100" dir="2700000" algn="tl" rotWithShape="0">
                    <a:schemeClr val="bg1">
                      <a:alpha val="40000"/>
                    </a:schemeClr>
                  </a:outerShdw>
                </a:effectLst>
              </a:rPr>
              <a:t>Apura.Oficial</a:t>
            </a:r>
            <a:r>
              <a:rPr lang="en-US" sz="1200" kern="0" dirty="0">
                <a:solidFill>
                  <a:schemeClr val="tx1">
                    <a:alpha val="78000"/>
                  </a:schemeClr>
                </a:solidFill>
                <a:effectLst>
                  <a:outerShdw blurRad="50800" dist="38100" dir="2700000" algn="tl" rotWithShape="0">
                    <a:schemeClr val="bg1">
                      <a:alpha val="40000"/>
                    </a:schemeClr>
                  </a:outerShdw>
                </a:effectLst>
              </a:rPr>
              <a:t>  </a:t>
            </a:r>
            <a:r>
              <a:rPr lang="en-US" sz="1200" b="0" kern="0" dirty="0">
                <a:solidFill>
                  <a:schemeClr val="tx1">
                    <a:alpha val="78000"/>
                  </a:schemeClr>
                </a:solidFill>
                <a:effectLst>
                  <a:outerShdw blurRad="50800" dist="38100" dir="2700000" algn="tl" rotWithShape="0">
                    <a:schemeClr val="bg1">
                      <a:alpha val="40000"/>
                    </a:schemeClr>
                  </a:outerShdw>
                </a:effectLst>
              </a:rPr>
              <a:t>Twitter: </a:t>
            </a:r>
            <a:r>
              <a:rPr lang="en-US" sz="1200" kern="0" dirty="0">
                <a:solidFill>
                  <a:schemeClr val="tx1">
                    <a:alpha val="78000"/>
                  </a:schemeClr>
                </a:solidFill>
                <a:effectLst>
                  <a:outerShdw blurRad="50800" dist="38100" dir="2700000" algn="tl" rotWithShape="0">
                    <a:schemeClr val="bg1">
                      <a:alpha val="40000"/>
                    </a:schemeClr>
                  </a:outerShdw>
                </a:effectLst>
              </a:rPr>
              <a:t>@</a:t>
            </a:r>
            <a:r>
              <a:rPr lang="en-US" sz="1200" kern="0" dirty="0" err="1">
                <a:solidFill>
                  <a:schemeClr val="tx1">
                    <a:alpha val="78000"/>
                  </a:schemeClr>
                </a:solidFill>
                <a:effectLst>
                  <a:outerShdw blurRad="50800" dist="38100" dir="2700000" algn="tl" rotWithShape="0">
                    <a:schemeClr val="bg1">
                      <a:alpha val="40000"/>
                    </a:schemeClr>
                  </a:outerShdw>
                </a:effectLst>
              </a:rPr>
              <a:t>apura_oficial</a:t>
            </a:r>
            <a:endParaRPr lang="en-US" sz="1200" kern="0" dirty="0">
              <a:solidFill>
                <a:schemeClr val="tx1">
                  <a:alpha val="78000"/>
                </a:schemeClr>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227462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Além de </a:t>
            </a:r>
            <a:r>
              <a:rPr lang="pt-BR" dirty="0" err="1" smtClean="0"/>
              <a:t>Snowden</a:t>
            </a:r>
            <a:r>
              <a:rPr lang="pt-BR" dirty="0" smtClean="0"/>
              <a:t> - Nações</a:t>
            </a:r>
            <a:endParaRPr lang="en-US" dirty="0"/>
          </a:p>
        </p:txBody>
      </p:sp>
      <p:sp>
        <p:nvSpPr>
          <p:cNvPr id="8" name="Espaço Reservado para Texto 7"/>
          <p:cNvSpPr>
            <a:spLocks noGrp="1"/>
          </p:cNvSpPr>
          <p:nvPr>
            <p:ph type="body" sz="half" idx="2"/>
          </p:nvPr>
        </p:nvSpPr>
        <p:spPr/>
        <p:txBody>
          <a:bodyPr/>
          <a:lstStyle/>
          <a:p>
            <a:r>
              <a:rPr lang="pt-BR" dirty="0" smtClean="0"/>
              <a:t>Ataques Direcionados</a:t>
            </a:r>
            <a:endParaRPr lang="en-US" dirty="0"/>
          </a:p>
        </p:txBody>
      </p:sp>
      <p:pic>
        <p:nvPicPr>
          <p:cNvPr id="9" name="Picture 2" descr="http://www.apuratrustedservices.com/apura/wp-content/themes/twentyeleven/imgs/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343472" y="6598494"/>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tx1">
                    <a:alpha val="78000"/>
                  </a:schemeClr>
                </a:solidFill>
                <a:effectLst>
                  <a:outerShdw blurRad="50800" dist="38100" dir="2700000" algn="tl" rotWithShape="0">
                    <a:schemeClr val="bg1">
                      <a:alpha val="40000"/>
                    </a:schemeClr>
                  </a:outerShdw>
                </a:effectLst>
              </a:rPr>
              <a:t>Site: </a:t>
            </a:r>
            <a:r>
              <a:rPr lang="pt-BR" sz="1200" kern="0" dirty="0">
                <a:solidFill>
                  <a:schemeClr val="tx1">
                    <a:alpha val="78000"/>
                  </a:schemeClr>
                </a:solidFill>
                <a:effectLst>
                  <a:outerShdw blurRad="50800" dist="38100" dir="2700000" algn="tl" rotWithShape="0">
                    <a:schemeClr val="bg1">
                      <a:alpha val="40000"/>
                    </a:schemeClr>
                  </a:outerShdw>
                </a:effectLst>
              </a:rPr>
              <a:t>http://apura.com.br  </a:t>
            </a:r>
            <a:r>
              <a:rPr lang="en-US" sz="1200" b="0" kern="0" dirty="0">
                <a:solidFill>
                  <a:schemeClr val="tx1">
                    <a:alpha val="78000"/>
                  </a:schemeClr>
                </a:solidFill>
                <a:effectLst>
                  <a:outerShdw blurRad="50800" dist="38100" dir="2700000" algn="tl" rotWithShape="0">
                    <a:schemeClr val="bg1">
                      <a:alpha val="40000"/>
                    </a:schemeClr>
                  </a:outerShdw>
                </a:effectLst>
              </a:rPr>
              <a:t>Facebook: </a:t>
            </a:r>
            <a:r>
              <a:rPr lang="en-US" sz="1200" kern="0" dirty="0" err="1">
                <a:solidFill>
                  <a:schemeClr val="tx1">
                    <a:alpha val="78000"/>
                  </a:schemeClr>
                </a:solidFill>
                <a:effectLst>
                  <a:outerShdw blurRad="50800" dist="38100" dir="2700000" algn="tl" rotWithShape="0">
                    <a:schemeClr val="bg1">
                      <a:alpha val="40000"/>
                    </a:schemeClr>
                  </a:outerShdw>
                </a:effectLst>
              </a:rPr>
              <a:t>Apura.Oficial</a:t>
            </a:r>
            <a:r>
              <a:rPr lang="en-US" sz="1200" kern="0" dirty="0">
                <a:solidFill>
                  <a:schemeClr val="tx1">
                    <a:alpha val="78000"/>
                  </a:schemeClr>
                </a:solidFill>
                <a:effectLst>
                  <a:outerShdw blurRad="50800" dist="38100" dir="2700000" algn="tl" rotWithShape="0">
                    <a:schemeClr val="bg1">
                      <a:alpha val="40000"/>
                    </a:schemeClr>
                  </a:outerShdw>
                </a:effectLst>
              </a:rPr>
              <a:t>  </a:t>
            </a:r>
            <a:r>
              <a:rPr lang="en-US" sz="1200" b="0" kern="0" dirty="0">
                <a:solidFill>
                  <a:schemeClr val="tx1">
                    <a:alpha val="78000"/>
                  </a:schemeClr>
                </a:solidFill>
                <a:effectLst>
                  <a:outerShdw blurRad="50800" dist="38100" dir="2700000" algn="tl" rotWithShape="0">
                    <a:schemeClr val="bg1">
                      <a:alpha val="40000"/>
                    </a:schemeClr>
                  </a:outerShdw>
                </a:effectLst>
              </a:rPr>
              <a:t>Twitter: </a:t>
            </a:r>
            <a:r>
              <a:rPr lang="en-US" sz="1200" kern="0" dirty="0">
                <a:solidFill>
                  <a:schemeClr val="tx1">
                    <a:alpha val="78000"/>
                  </a:schemeClr>
                </a:solidFill>
                <a:effectLst>
                  <a:outerShdw blurRad="50800" dist="38100" dir="2700000" algn="tl" rotWithShape="0">
                    <a:schemeClr val="bg1">
                      <a:alpha val="40000"/>
                    </a:schemeClr>
                  </a:outerShdw>
                </a:effectLst>
              </a:rPr>
              <a:t>@</a:t>
            </a:r>
            <a:r>
              <a:rPr lang="en-US" sz="1200" kern="0" dirty="0" err="1">
                <a:solidFill>
                  <a:schemeClr val="tx1">
                    <a:alpha val="78000"/>
                  </a:schemeClr>
                </a:solidFill>
                <a:effectLst>
                  <a:outerShdw blurRad="50800" dist="38100" dir="2700000" algn="tl" rotWithShape="0">
                    <a:schemeClr val="bg1">
                      <a:alpha val="40000"/>
                    </a:schemeClr>
                  </a:outerShdw>
                </a:effectLst>
              </a:rPr>
              <a:t>apura_oficial</a:t>
            </a:r>
            <a:endParaRPr lang="en-US" sz="1200" kern="0" dirty="0">
              <a:solidFill>
                <a:schemeClr val="tx1">
                  <a:alpha val="78000"/>
                </a:schemeClr>
              </a:solidFill>
              <a:effectLst>
                <a:outerShdw blurRad="50800" dist="38100" dir="2700000" algn="tl" rotWithShape="0">
                  <a:schemeClr val="bg1">
                    <a:alpha val="40000"/>
                  </a:schemeClr>
                </a:outerShdw>
              </a:effectLst>
            </a:endParaRPr>
          </a:p>
        </p:txBody>
      </p:sp>
      <p:pic>
        <p:nvPicPr>
          <p:cNvPr id="11" name="Picture 2" descr="http://www.kaspersky.com/images/The%20Mask_APT-10-2289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718" y="607130"/>
            <a:ext cx="3467359" cy="54177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kaspersky.com/images/machete-500-53610-2467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6396" y="2345777"/>
            <a:ext cx="3431997" cy="367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97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APT – </a:t>
            </a:r>
            <a:r>
              <a:rPr lang="pt-BR" dirty="0" err="1" smtClean="0"/>
              <a:t>Advanced</a:t>
            </a:r>
            <a:r>
              <a:rPr lang="pt-BR" dirty="0" smtClean="0"/>
              <a:t> </a:t>
            </a:r>
            <a:r>
              <a:rPr lang="pt-BR" b="1" dirty="0" err="1" smtClean="0"/>
              <a:t>Persistent</a:t>
            </a:r>
            <a:r>
              <a:rPr lang="pt-BR" dirty="0" smtClean="0"/>
              <a:t> </a:t>
            </a:r>
            <a:r>
              <a:rPr lang="pt-BR" dirty="0" err="1" smtClean="0"/>
              <a:t>Threats</a:t>
            </a:r>
            <a:endParaRPr lang="en-US" dirty="0"/>
          </a:p>
        </p:txBody>
      </p:sp>
      <p:sp>
        <p:nvSpPr>
          <p:cNvPr id="3" name="Espaço Reservado para Conteúdo 2"/>
          <p:cNvSpPr txBox="1">
            <a:spLocks/>
          </p:cNvSpPr>
          <p:nvPr/>
        </p:nvSpPr>
        <p:spPr>
          <a:xfrm>
            <a:off x="1154953" y="2718830"/>
            <a:ext cx="8761413" cy="341630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pt-BR" b="1" dirty="0" smtClean="0"/>
              <a:t>Avançado</a:t>
            </a:r>
            <a:r>
              <a:rPr lang="pt-BR" dirty="0" smtClean="0"/>
              <a:t> não significa necessariamente sofisticado</a:t>
            </a:r>
          </a:p>
          <a:p>
            <a:r>
              <a:rPr lang="pt-BR" dirty="0" smtClean="0"/>
              <a:t>A </a:t>
            </a:r>
            <a:r>
              <a:rPr lang="pt-BR" b="1" dirty="0" smtClean="0"/>
              <a:t>persistência </a:t>
            </a:r>
            <a:r>
              <a:rPr lang="pt-BR" dirty="0" smtClean="0"/>
              <a:t>e perseverança dos atacantes é o maior diferencial</a:t>
            </a:r>
          </a:p>
          <a:p>
            <a:r>
              <a:rPr lang="pt-BR" dirty="0" smtClean="0"/>
              <a:t>A maior </a:t>
            </a:r>
            <a:r>
              <a:rPr lang="pt-BR" b="1" dirty="0" smtClean="0"/>
              <a:t>ameaça </a:t>
            </a:r>
            <a:r>
              <a:rPr lang="pt-BR" dirty="0" smtClean="0"/>
              <a:t>está na possível destruição física ou perda de informações estratégicas, competitivas e vantagem competitiva.</a:t>
            </a:r>
          </a:p>
          <a:p>
            <a:endParaRPr lang="pt-BR" dirty="0"/>
          </a:p>
        </p:txBody>
      </p:sp>
      <p:pic>
        <p:nvPicPr>
          <p:cNvPr id="4" name="Picture 2" descr="http://www.apuratrustedservices.com/apura/wp-content/themes/twentyeleven/imgs/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cdn.i-sight.com/uploads/weakest-l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376" y="4577138"/>
            <a:ext cx="4912624" cy="2280862"/>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1077360" y="4805185"/>
            <a:ext cx="5096857" cy="1477328"/>
          </a:xfrm>
          <a:prstGeom prst="rect">
            <a:avLst/>
          </a:prstGeom>
        </p:spPr>
        <p:txBody>
          <a:bodyPr wrap="square">
            <a:spAutoFit/>
          </a:bodyPr>
          <a:lstStyle/>
          <a:p>
            <a:r>
              <a:rPr lang="pt-BR" dirty="0"/>
              <a:t>O </a:t>
            </a:r>
            <a:r>
              <a:rPr lang="pt-BR" i="1" dirty="0"/>
              <a:t>modus operandi </a:t>
            </a:r>
            <a:r>
              <a:rPr lang="pt-BR" dirty="0"/>
              <a:t>utilizado na maioria dos ataques direcionados é de sofisticação baixa, mas aproveita o elo mais fraco de qualquer organização – a </a:t>
            </a:r>
            <a:r>
              <a:rPr lang="pt-BR" dirty="0" smtClean="0"/>
              <a:t>falta de preparação e curiosidade </a:t>
            </a:r>
            <a:r>
              <a:rPr lang="pt-BR" dirty="0"/>
              <a:t>humana.</a:t>
            </a:r>
            <a:endParaRPr lang="pt-BR" i="1" dirty="0"/>
          </a:p>
        </p:txBody>
      </p:sp>
      <p:sp>
        <p:nvSpPr>
          <p:cNvPr id="7" name="Title 1"/>
          <p:cNvSpPr txBox="1">
            <a:spLocks/>
          </p:cNvSpPr>
          <p:nvPr/>
        </p:nvSpPr>
        <p:spPr>
          <a:xfrm>
            <a:off x="1343472" y="6534472"/>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tx1">
                    <a:alpha val="78000"/>
                  </a:schemeClr>
                </a:solidFill>
                <a:effectLst>
                  <a:outerShdw blurRad="50800" dist="38100" dir="2700000" algn="tl" rotWithShape="0">
                    <a:schemeClr val="bg1">
                      <a:alpha val="40000"/>
                    </a:schemeClr>
                  </a:outerShdw>
                </a:effectLst>
              </a:rPr>
              <a:t>Site: </a:t>
            </a:r>
            <a:r>
              <a:rPr lang="pt-BR" sz="1200" kern="0" dirty="0">
                <a:solidFill>
                  <a:schemeClr val="tx1">
                    <a:alpha val="78000"/>
                  </a:schemeClr>
                </a:solidFill>
                <a:effectLst>
                  <a:outerShdw blurRad="50800" dist="38100" dir="2700000" algn="tl" rotWithShape="0">
                    <a:schemeClr val="bg1">
                      <a:alpha val="40000"/>
                    </a:schemeClr>
                  </a:outerShdw>
                </a:effectLst>
              </a:rPr>
              <a:t>http://apura.com.br  </a:t>
            </a:r>
            <a:r>
              <a:rPr lang="en-US" sz="1200" b="0" kern="0" dirty="0">
                <a:solidFill>
                  <a:schemeClr val="tx1">
                    <a:alpha val="78000"/>
                  </a:schemeClr>
                </a:solidFill>
                <a:effectLst>
                  <a:outerShdw blurRad="50800" dist="38100" dir="2700000" algn="tl" rotWithShape="0">
                    <a:schemeClr val="bg1">
                      <a:alpha val="40000"/>
                    </a:schemeClr>
                  </a:outerShdw>
                </a:effectLst>
              </a:rPr>
              <a:t>Facebook: </a:t>
            </a:r>
            <a:r>
              <a:rPr lang="en-US" sz="1200" kern="0" dirty="0" err="1">
                <a:solidFill>
                  <a:schemeClr val="tx1">
                    <a:alpha val="78000"/>
                  </a:schemeClr>
                </a:solidFill>
                <a:effectLst>
                  <a:outerShdw blurRad="50800" dist="38100" dir="2700000" algn="tl" rotWithShape="0">
                    <a:schemeClr val="bg1">
                      <a:alpha val="40000"/>
                    </a:schemeClr>
                  </a:outerShdw>
                </a:effectLst>
              </a:rPr>
              <a:t>Apura.Oficial</a:t>
            </a:r>
            <a:r>
              <a:rPr lang="en-US" sz="1200" kern="0" dirty="0">
                <a:solidFill>
                  <a:schemeClr val="tx1">
                    <a:alpha val="78000"/>
                  </a:schemeClr>
                </a:solidFill>
                <a:effectLst>
                  <a:outerShdw blurRad="50800" dist="38100" dir="2700000" algn="tl" rotWithShape="0">
                    <a:schemeClr val="bg1">
                      <a:alpha val="40000"/>
                    </a:schemeClr>
                  </a:outerShdw>
                </a:effectLst>
              </a:rPr>
              <a:t>  </a:t>
            </a:r>
            <a:r>
              <a:rPr lang="en-US" sz="1200" b="0" kern="0" dirty="0">
                <a:solidFill>
                  <a:schemeClr val="tx1">
                    <a:alpha val="78000"/>
                  </a:schemeClr>
                </a:solidFill>
                <a:effectLst>
                  <a:outerShdw blurRad="50800" dist="38100" dir="2700000" algn="tl" rotWithShape="0">
                    <a:schemeClr val="bg1">
                      <a:alpha val="40000"/>
                    </a:schemeClr>
                  </a:outerShdw>
                </a:effectLst>
              </a:rPr>
              <a:t>Twitter: </a:t>
            </a:r>
            <a:r>
              <a:rPr lang="en-US" sz="1200" kern="0" dirty="0">
                <a:solidFill>
                  <a:schemeClr val="tx1">
                    <a:alpha val="78000"/>
                  </a:schemeClr>
                </a:solidFill>
                <a:effectLst>
                  <a:outerShdw blurRad="50800" dist="38100" dir="2700000" algn="tl" rotWithShape="0">
                    <a:schemeClr val="bg1">
                      <a:alpha val="40000"/>
                    </a:schemeClr>
                  </a:outerShdw>
                </a:effectLst>
              </a:rPr>
              <a:t>@</a:t>
            </a:r>
            <a:r>
              <a:rPr lang="en-US" sz="1200" kern="0" dirty="0" err="1">
                <a:solidFill>
                  <a:schemeClr val="tx1">
                    <a:alpha val="78000"/>
                  </a:schemeClr>
                </a:solidFill>
                <a:effectLst>
                  <a:outerShdw blurRad="50800" dist="38100" dir="2700000" algn="tl" rotWithShape="0">
                    <a:schemeClr val="bg1">
                      <a:alpha val="40000"/>
                    </a:schemeClr>
                  </a:outerShdw>
                </a:effectLst>
              </a:rPr>
              <a:t>apura_oficial</a:t>
            </a:r>
            <a:endParaRPr lang="en-US" sz="1200" kern="0" dirty="0">
              <a:solidFill>
                <a:schemeClr val="tx1">
                  <a:alpha val="78000"/>
                </a:schemeClr>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2650376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APT:</a:t>
            </a:r>
            <a:br>
              <a:rPr lang="pt-BR" dirty="0" smtClean="0"/>
            </a:br>
            <a:r>
              <a:rPr lang="pt-BR" dirty="0" smtClean="0"/>
              <a:t>Campanhas Conhecidas</a:t>
            </a:r>
            <a:endParaRPr lang="en-US" dirty="0"/>
          </a:p>
        </p:txBody>
      </p:sp>
      <p:sp>
        <p:nvSpPr>
          <p:cNvPr id="8" name="Espaço Reservado para Texto 7"/>
          <p:cNvSpPr>
            <a:spLocks noGrp="1"/>
          </p:cNvSpPr>
          <p:nvPr>
            <p:ph type="body" sz="half" idx="2"/>
          </p:nvPr>
        </p:nvSpPr>
        <p:spPr/>
        <p:txBody>
          <a:bodyPr/>
          <a:lstStyle/>
          <a:p>
            <a:r>
              <a:rPr lang="pt-BR" dirty="0" err="1" smtClean="0"/>
              <a:t>Advanced</a:t>
            </a:r>
            <a:r>
              <a:rPr lang="pt-BR" dirty="0" smtClean="0"/>
              <a:t> </a:t>
            </a:r>
            <a:r>
              <a:rPr lang="pt-BR" dirty="0" err="1" smtClean="0"/>
              <a:t>Persistent</a:t>
            </a:r>
            <a:r>
              <a:rPr lang="pt-BR" dirty="0" smtClean="0"/>
              <a:t> </a:t>
            </a:r>
            <a:r>
              <a:rPr lang="pt-BR" dirty="0" err="1" smtClean="0"/>
              <a:t>Threats</a:t>
            </a:r>
            <a:endParaRPr lang="en-US" dirty="0"/>
          </a:p>
        </p:txBody>
      </p:sp>
      <p:pic>
        <p:nvPicPr>
          <p:cNvPr id="9" name="Picture 2" descr="http://www.apuratrustedservices.com/apura/wp-content/themes/twentyeleven/imgs/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9921715" y="6521619"/>
            <a:ext cx="1571264" cy="276999"/>
          </a:xfrm>
          <a:prstGeom prst="rect">
            <a:avLst/>
          </a:prstGeom>
        </p:spPr>
        <p:txBody>
          <a:bodyPr wrap="none">
            <a:spAutoFit/>
          </a:bodyPr>
          <a:lstStyle/>
          <a:p>
            <a:r>
              <a:rPr lang="en-US" sz="1200" dirty="0" err="1"/>
              <a:t>f</a:t>
            </a:r>
            <a:r>
              <a:rPr lang="en-US" sz="1200" dirty="0" err="1" smtClean="0"/>
              <a:t>onte</a:t>
            </a:r>
            <a:r>
              <a:rPr lang="en-US" sz="1200" dirty="0"/>
              <a:t>:</a:t>
            </a:r>
            <a:r>
              <a:rPr lang="en-US" sz="1200" dirty="0" smtClean="0"/>
              <a:t> Jon Lindsay </a:t>
            </a:r>
            <a:endParaRPr lang="en-US" sz="1200" dirty="0"/>
          </a:p>
        </p:txBody>
      </p:sp>
      <p:sp>
        <p:nvSpPr>
          <p:cNvPr id="7" name="Title 1"/>
          <p:cNvSpPr txBox="1">
            <a:spLocks/>
          </p:cNvSpPr>
          <p:nvPr/>
        </p:nvSpPr>
        <p:spPr>
          <a:xfrm>
            <a:off x="1343472" y="6598494"/>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tx1">
                    <a:alpha val="78000"/>
                  </a:schemeClr>
                </a:solidFill>
                <a:effectLst>
                  <a:outerShdw blurRad="50800" dist="38100" dir="2700000" algn="tl" rotWithShape="0">
                    <a:schemeClr val="bg1">
                      <a:alpha val="40000"/>
                    </a:schemeClr>
                  </a:outerShdw>
                </a:effectLst>
              </a:rPr>
              <a:t>Site: </a:t>
            </a:r>
            <a:r>
              <a:rPr lang="pt-BR" sz="1200" kern="0" dirty="0">
                <a:solidFill>
                  <a:schemeClr val="tx1">
                    <a:alpha val="78000"/>
                  </a:schemeClr>
                </a:solidFill>
                <a:effectLst>
                  <a:outerShdw blurRad="50800" dist="38100" dir="2700000" algn="tl" rotWithShape="0">
                    <a:schemeClr val="bg1">
                      <a:alpha val="40000"/>
                    </a:schemeClr>
                  </a:outerShdw>
                </a:effectLst>
              </a:rPr>
              <a:t>http://apura.com.br  </a:t>
            </a:r>
            <a:r>
              <a:rPr lang="en-US" sz="1200" b="0" kern="0" dirty="0">
                <a:solidFill>
                  <a:schemeClr val="tx1">
                    <a:alpha val="78000"/>
                  </a:schemeClr>
                </a:solidFill>
                <a:effectLst>
                  <a:outerShdw blurRad="50800" dist="38100" dir="2700000" algn="tl" rotWithShape="0">
                    <a:schemeClr val="bg1">
                      <a:alpha val="40000"/>
                    </a:schemeClr>
                  </a:outerShdw>
                </a:effectLst>
              </a:rPr>
              <a:t>Facebook: </a:t>
            </a:r>
            <a:r>
              <a:rPr lang="en-US" sz="1200" kern="0" dirty="0" err="1">
                <a:solidFill>
                  <a:schemeClr val="tx1">
                    <a:alpha val="78000"/>
                  </a:schemeClr>
                </a:solidFill>
                <a:effectLst>
                  <a:outerShdw blurRad="50800" dist="38100" dir="2700000" algn="tl" rotWithShape="0">
                    <a:schemeClr val="bg1">
                      <a:alpha val="40000"/>
                    </a:schemeClr>
                  </a:outerShdw>
                </a:effectLst>
              </a:rPr>
              <a:t>Apura.Oficial</a:t>
            </a:r>
            <a:r>
              <a:rPr lang="en-US" sz="1200" kern="0" dirty="0">
                <a:solidFill>
                  <a:schemeClr val="tx1">
                    <a:alpha val="78000"/>
                  </a:schemeClr>
                </a:solidFill>
                <a:effectLst>
                  <a:outerShdw blurRad="50800" dist="38100" dir="2700000" algn="tl" rotWithShape="0">
                    <a:schemeClr val="bg1">
                      <a:alpha val="40000"/>
                    </a:schemeClr>
                  </a:outerShdw>
                </a:effectLst>
              </a:rPr>
              <a:t>  </a:t>
            </a:r>
            <a:r>
              <a:rPr lang="en-US" sz="1200" b="0" kern="0" dirty="0">
                <a:solidFill>
                  <a:schemeClr val="tx1">
                    <a:alpha val="78000"/>
                  </a:schemeClr>
                </a:solidFill>
                <a:effectLst>
                  <a:outerShdw blurRad="50800" dist="38100" dir="2700000" algn="tl" rotWithShape="0">
                    <a:schemeClr val="bg1">
                      <a:alpha val="40000"/>
                    </a:schemeClr>
                  </a:outerShdw>
                </a:effectLst>
              </a:rPr>
              <a:t>Twitter: </a:t>
            </a:r>
            <a:r>
              <a:rPr lang="en-US" sz="1200" kern="0" dirty="0">
                <a:solidFill>
                  <a:schemeClr val="tx1">
                    <a:alpha val="78000"/>
                  </a:schemeClr>
                </a:solidFill>
                <a:effectLst>
                  <a:outerShdw blurRad="50800" dist="38100" dir="2700000" algn="tl" rotWithShape="0">
                    <a:schemeClr val="bg1">
                      <a:alpha val="40000"/>
                    </a:schemeClr>
                  </a:outerShdw>
                </a:effectLst>
              </a:rPr>
              <a:t>@</a:t>
            </a:r>
            <a:r>
              <a:rPr lang="en-US" sz="1200" kern="0" dirty="0" err="1">
                <a:solidFill>
                  <a:schemeClr val="tx1">
                    <a:alpha val="78000"/>
                  </a:schemeClr>
                </a:solidFill>
                <a:effectLst>
                  <a:outerShdw blurRad="50800" dist="38100" dir="2700000" algn="tl" rotWithShape="0">
                    <a:schemeClr val="bg1">
                      <a:alpha val="40000"/>
                    </a:schemeClr>
                  </a:outerShdw>
                </a:effectLst>
              </a:rPr>
              <a:t>apura_oficial</a:t>
            </a:r>
            <a:endParaRPr lang="en-US" sz="1200" kern="0" dirty="0">
              <a:solidFill>
                <a:schemeClr val="tx1">
                  <a:alpha val="78000"/>
                </a:schemeClr>
              </a:solidFill>
              <a:effectLst>
                <a:outerShdw blurRad="50800" dist="38100" dir="2700000" algn="tl" rotWithShape="0">
                  <a:schemeClr val="bg1">
                    <a:alpha val="40000"/>
                  </a:schemeClr>
                </a:outerShdw>
              </a:effectLst>
            </a:endParaRPr>
          </a:p>
        </p:txBody>
      </p:sp>
      <p:graphicFrame>
        <p:nvGraphicFramePr>
          <p:cNvPr id="10" name="Chart 7"/>
          <p:cNvGraphicFramePr/>
          <p:nvPr>
            <p:extLst>
              <p:ext uri="{D42A27DB-BD31-4B8C-83A1-F6EECF244321}">
                <p14:modId xmlns:p14="http://schemas.microsoft.com/office/powerpoint/2010/main" val="2739121032"/>
              </p:ext>
            </p:extLst>
          </p:nvPr>
        </p:nvGraphicFramePr>
        <p:xfrm>
          <a:off x="5019638" y="0"/>
          <a:ext cx="6602775" cy="65385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2770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US" dirty="0" err="1" smtClean="0"/>
              <a:t>Mudanças</a:t>
            </a:r>
            <a:r>
              <a:rPr lang="en-US" dirty="0" smtClean="0"/>
              <a:t> de </a:t>
            </a:r>
            <a:r>
              <a:rPr lang="en-US" dirty="0" err="1" smtClean="0"/>
              <a:t>Paradigmas</a:t>
            </a:r>
            <a:r>
              <a:rPr lang="en-US" dirty="0" smtClean="0"/>
              <a:t> </a:t>
            </a:r>
            <a:r>
              <a:rPr lang="en-US" dirty="0" err="1" smtClean="0"/>
              <a:t>em</a:t>
            </a:r>
            <a:r>
              <a:rPr lang="en-US" dirty="0" smtClean="0"/>
              <a:t> S.I.</a:t>
            </a:r>
            <a:endParaRPr lang="en-US" dirty="0"/>
          </a:p>
        </p:txBody>
      </p:sp>
      <p:sp>
        <p:nvSpPr>
          <p:cNvPr id="7" name="Content Placeholder 2"/>
          <p:cNvSpPr txBox="1">
            <a:spLocks/>
          </p:cNvSpPr>
          <p:nvPr/>
        </p:nvSpPr>
        <p:spPr>
          <a:xfrm>
            <a:off x="113246" y="2355565"/>
            <a:ext cx="11116019" cy="52158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000"/>
              </a:spcBef>
              <a:buClr>
                <a:schemeClr val="accent1"/>
              </a:buClr>
              <a:buSzPct val="80000"/>
              <a:buFont typeface="Wingdings 3" charset="2"/>
              <a:buChar char=""/>
            </a:pPr>
            <a:r>
              <a:rPr lang="pt-BR" sz="2100" dirty="0">
                <a:solidFill>
                  <a:schemeClr val="tx1">
                    <a:lumMod val="75000"/>
                    <a:lumOff val="25000"/>
                  </a:schemeClr>
                </a:solidFill>
              </a:rPr>
              <a:t>Ênfase nas fases de Segurança </a:t>
            </a:r>
            <a:r>
              <a:rPr lang="pt-BR" sz="2100" dirty="0" smtClean="0">
                <a:solidFill>
                  <a:schemeClr val="tx1">
                    <a:lumMod val="75000"/>
                    <a:lumOff val="25000"/>
                  </a:schemeClr>
                </a:solidFill>
              </a:rPr>
              <a:t>da Informação:</a:t>
            </a:r>
          </a:p>
          <a:p>
            <a:pPr lvl="1">
              <a:spcBef>
                <a:spcPts val="1000"/>
              </a:spcBef>
              <a:buClr>
                <a:schemeClr val="accent1"/>
              </a:buClr>
              <a:buSzPct val="80000"/>
              <a:buFont typeface="Wingdings 3" charset="2"/>
              <a:buChar char=""/>
            </a:pPr>
            <a:r>
              <a:rPr lang="pt-BR" sz="1700" dirty="0" smtClean="0">
                <a:solidFill>
                  <a:schemeClr val="tx1">
                    <a:lumMod val="75000"/>
                    <a:lumOff val="25000"/>
                  </a:schemeClr>
                </a:solidFill>
              </a:rPr>
              <a:t>Antes</a:t>
            </a:r>
            <a:r>
              <a:rPr lang="pt-BR" sz="1700" dirty="0">
                <a:solidFill>
                  <a:schemeClr val="tx1">
                    <a:lumMod val="75000"/>
                    <a:lumOff val="25000"/>
                  </a:schemeClr>
                </a:solidFill>
              </a:rPr>
              <a:t>:</a:t>
            </a:r>
          </a:p>
          <a:p>
            <a:pPr marL="1257300" lvl="4" indent="-342900">
              <a:spcBef>
                <a:spcPts val="1000"/>
              </a:spcBef>
              <a:buClr>
                <a:schemeClr val="accent1"/>
              </a:buClr>
              <a:buSzPct val="80000"/>
              <a:buFont typeface="Wingdings 3" charset="2"/>
              <a:buChar char=""/>
            </a:pPr>
            <a:r>
              <a:rPr lang="pt-BR" sz="1700" b="1" dirty="0">
                <a:solidFill>
                  <a:schemeClr val="tx1">
                    <a:lumMod val="75000"/>
                    <a:lumOff val="25000"/>
                  </a:schemeClr>
                </a:solidFill>
              </a:rPr>
              <a:t>Preparação</a:t>
            </a:r>
            <a:r>
              <a:rPr lang="pt-BR" sz="1700" dirty="0">
                <a:solidFill>
                  <a:schemeClr val="tx1">
                    <a:lumMod val="75000"/>
                    <a:lumOff val="25000"/>
                  </a:schemeClr>
                </a:solidFill>
              </a:rPr>
              <a:t>, Detecção, Reação </a:t>
            </a:r>
          </a:p>
          <a:p>
            <a:pPr marL="1257300" lvl="4" indent="-342900">
              <a:spcBef>
                <a:spcPts val="1000"/>
              </a:spcBef>
              <a:buClr>
                <a:schemeClr val="accent1"/>
              </a:buClr>
              <a:buSzPct val="80000"/>
              <a:buFont typeface="Wingdings 3" charset="2"/>
              <a:buChar char=""/>
            </a:pPr>
            <a:r>
              <a:rPr lang="pt-BR" sz="1700" dirty="0">
                <a:solidFill>
                  <a:schemeClr val="tx1">
                    <a:lumMod val="75000"/>
                    <a:lumOff val="25000"/>
                  </a:schemeClr>
                </a:solidFill>
              </a:rPr>
              <a:t>Detecção = procura por padrões, assinaturas</a:t>
            </a:r>
          </a:p>
          <a:p>
            <a:pPr marL="1257300" lvl="4" indent="-342900">
              <a:spcBef>
                <a:spcPts val="1000"/>
              </a:spcBef>
              <a:buClr>
                <a:schemeClr val="accent1"/>
              </a:buClr>
              <a:buSzPct val="80000"/>
              <a:buFont typeface="Wingdings 3" charset="2"/>
              <a:buChar char=""/>
            </a:pPr>
            <a:r>
              <a:rPr lang="pt-BR" sz="1700" dirty="0">
                <a:solidFill>
                  <a:schemeClr val="tx1">
                    <a:lumMod val="75000"/>
                    <a:lumOff val="25000"/>
                  </a:schemeClr>
                </a:solidFill>
              </a:rPr>
              <a:t>Reação = Bloqueio do </a:t>
            </a:r>
            <a:r>
              <a:rPr lang="pt-BR" sz="1700" dirty="0" smtClean="0">
                <a:solidFill>
                  <a:schemeClr val="tx1">
                    <a:lumMod val="75000"/>
                    <a:lumOff val="25000"/>
                  </a:schemeClr>
                </a:solidFill>
              </a:rPr>
              <a:t>ataque previstos</a:t>
            </a:r>
          </a:p>
          <a:p>
            <a:pPr marL="1257300" lvl="4" indent="-342900">
              <a:spcBef>
                <a:spcPts val="1000"/>
              </a:spcBef>
              <a:buClr>
                <a:schemeClr val="accent1"/>
              </a:buClr>
              <a:buSzPct val="80000"/>
              <a:buFont typeface="Wingdings 3" charset="2"/>
              <a:buChar char=""/>
            </a:pPr>
            <a:endParaRPr lang="pt-BR" sz="2100" dirty="0" smtClean="0">
              <a:solidFill>
                <a:schemeClr val="tx1">
                  <a:lumMod val="75000"/>
                  <a:lumOff val="25000"/>
                </a:schemeClr>
              </a:solidFill>
            </a:endParaRPr>
          </a:p>
          <a:p>
            <a:pPr>
              <a:spcBef>
                <a:spcPts val="1000"/>
              </a:spcBef>
              <a:buClr>
                <a:schemeClr val="accent1"/>
              </a:buClr>
              <a:buSzPct val="80000"/>
              <a:buFont typeface="Wingdings 3" charset="2"/>
              <a:buChar char=""/>
            </a:pPr>
            <a:r>
              <a:rPr lang="pt-BR" sz="2100" dirty="0" smtClean="0">
                <a:solidFill>
                  <a:schemeClr val="tx1">
                    <a:lumMod val="75000"/>
                    <a:lumOff val="25000"/>
                  </a:schemeClr>
                </a:solidFill>
              </a:rPr>
              <a:t>Principais Desafios:</a:t>
            </a:r>
            <a:endParaRPr lang="pt-BR" sz="2100" dirty="0">
              <a:solidFill>
                <a:schemeClr val="tx1">
                  <a:lumMod val="75000"/>
                  <a:lumOff val="25000"/>
                </a:schemeClr>
              </a:solidFill>
            </a:endParaRPr>
          </a:p>
          <a:p>
            <a:pPr marL="742950" lvl="2" indent="-342900">
              <a:spcBef>
                <a:spcPts val="1000"/>
              </a:spcBef>
              <a:buClr>
                <a:schemeClr val="accent1"/>
              </a:buClr>
              <a:buSzPct val="80000"/>
              <a:buFont typeface="Wingdings 3" charset="2"/>
              <a:buChar char=""/>
            </a:pPr>
            <a:r>
              <a:rPr lang="pt-BR" sz="1700" dirty="0">
                <a:solidFill>
                  <a:schemeClr val="tx1">
                    <a:lumMod val="75000"/>
                    <a:lumOff val="25000"/>
                  </a:schemeClr>
                </a:solidFill>
              </a:rPr>
              <a:t>Separação do “ruído de fundo” dos ataques </a:t>
            </a:r>
            <a:r>
              <a:rPr lang="pt-BR" sz="1700" dirty="0" smtClean="0">
                <a:solidFill>
                  <a:schemeClr val="tx1">
                    <a:lumMod val="75000"/>
                    <a:lumOff val="25000"/>
                  </a:schemeClr>
                </a:solidFill>
              </a:rPr>
              <a:t>direcionados e persistentes</a:t>
            </a:r>
            <a:endParaRPr lang="pt-BR" sz="1700" dirty="0">
              <a:solidFill>
                <a:schemeClr val="tx1">
                  <a:lumMod val="75000"/>
                  <a:lumOff val="25000"/>
                </a:schemeClr>
              </a:solidFill>
            </a:endParaRPr>
          </a:p>
          <a:p>
            <a:pPr marL="742950" lvl="2" indent="-342900">
              <a:spcBef>
                <a:spcPts val="1000"/>
              </a:spcBef>
              <a:buClr>
                <a:schemeClr val="accent1"/>
              </a:buClr>
              <a:buSzPct val="80000"/>
              <a:buFont typeface="Wingdings 3" charset="2"/>
              <a:buChar char=""/>
            </a:pPr>
            <a:r>
              <a:rPr lang="pt-BR" sz="1700" dirty="0">
                <a:solidFill>
                  <a:srgbClr val="FF0000"/>
                </a:solidFill>
              </a:rPr>
              <a:t>Atribuição de Responsabilidade</a:t>
            </a:r>
          </a:p>
          <a:p>
            <a:pPr marL="742950" lvl="2" indent="-342900">
              <a:spcBef>
                <a:spcPts val="1000"/>
              </a:spcBef>
              <a:buClr>
                <a:schemeClr val="accent1"/>
              </a:buClr>
              <a:buSzPct val="80000"/>
              <a:buFont typeface="Wingdings 3" charset="2"/>
              <a:buChar char=""/>
            </a:pPr>
            <a:r>
              <a:rPr lang="pt-BR" sz="1700" dirty="0">
                <a:solidFill>
                  <a:schemeClr val="tx1">
                    <a:lumMod val="75000"/>
                    <a:lumOff val="25000"/>
                  </a:schemeClr>
                </a:solidFill>
              </a:rPr>
              <a:t>Troca de Informações sobre </a:t>
            </a:r>
            <a:r>
              <a:rPr lang="pt-BR" sz="1700" dirty="0" err="1" smtClean="0">
                <a:solidFill>
                  <a:schemeClr val="tx1">
                    <a:lumMod val="75000"/>
                    <a:lumOff val="25000"/>
                  </a:schemeClr>
                </a:solidFill>
              </a:rPr>
              <a:t>M-Os</a:t>
            </a:r>
            <a:r>
              <a:rPr lang="pt-BR" sz="1700" dirty="0" smtClean="0">
                <a:solidFill>
                  <a:schemeClr val="tx1">
                    <a:lumMod val="75000"/>
                    <a:lumOff val="25000"/>
                  </a:schemeClr>
                </a:solidFill>
              </a:rPr>
              <a:t>/</a:t>
            </a:r>
            <a:r>
              <a:rPr lang="pt-BR" sz="1700" dirty="0" err="1" smtClean="0">
                <a:solidFill>
                  <a:schemeClr val="tx1">
                    <a:lumMod val="75000"/>
                    <a:lumOff val="25000"/>
                  </a:schemeClr>
                </a:solidFill>
              </a:rPr>
              <a:t>TTPs</a:t>
            </a:r>
            <a:r>
              <a:rPr lang="pt-BR" sz="1700" dirty="0" smtClean="0">
                <a:solidFill>
                  <a:schemeClr val="tx1">
                    <a:lumMod val="75000"/>
                    <a:lumOff val="25000"/>
                  </a:schemeClr>
                </a:solidFill>
              </a:rPr>
              <a:t>/Atores</a:t>
            </a:r>
          </a:p>
          <a:p>
            <a:pPr marL="742950" lvl="2" indent="-342900">
              <a:spcBef>
                <a:spcPts val="1000"/>
              </a:spcBef>
              <a:buClr>
                <a:schemeClr val="accent1"/>
              </a:buClr>
              <a:buSzPct val="80000"/>
              <a:buFont typeface="Wingdings 3" charset="2"/>
              <a:buChar char=""/>
            </a:pPr>
            <a:r>
              <a:rPr lang="pt-BR" sz="1700" dirty="0">
                <a:solidFill>
                  <a:schemeClr val="tx1">
                    <a:lumMod val="75000"/>
                    <a:lumOff val="25000"/>
                  </a:schemeClr>
                </a:solidFill>
              </a:rPr>
              <a:t>Segurança da Informação </a:t>
            </a:r>
            <a:r>
              <a:rPr lang="pt-BR" sz="1700" dirty="0" smtClean="0">
                <a:solidFill>
                  <a:schemeClr val="tx1">
                    <a:lumMod val="75000"/>
                    <a:lumOff val="25000"/>
                  </a:schemeClr>
                </a:solidFill>
              </a:rPr>
              <a:t>deve ser encarada como uma </a:t>
            </a:r>
            <a:r>
              <a:rPr lang="pt-BR" sz="1700" dirty="0" smtClean="0">
                <a:solidFill>
                  <a:srgbClr val="FF0000"/>
                </a:solidFill>
              </a:rPr>
              <a:t>operação de </a:t>
            </a:r>
            <a:r>
              <a:rPr lang="pt-BR" sz="1700" dirty="0" err="1">
                <a:solidFill>
                  <a:srgbClr val="FF0000"/>
                </a:solidFill>
              </a:rPr>
              <a:t>contra-inteligência</a:t>
            </a:r>
            <a:endParaRPr lang="pt-BR" sz="1700" dirty="0">
              <a:solidFill>
                <a:srgbClr val="FF0000"/>
              </a:solidFill>
            </a:endParaRPr>
          </a:p>
          <a:p>
            <a:pPr marL="400050" lvl="2" indent="0">
              <a:spcBef>
                <a:spcPts val="1000"/>
              </a:spcBef>
              <a:buClr>
                <a:schemeClr val="accent1"/>
              </a:buClr>
              <a:buSzPct val="80000"/>
              <a:buNone/>
            </a:pPr>
            <a:endParaRPr lang="pt-BR" sz="1900" dirty="0">
              <a:solidFill>
                <a:schemeClr val="tx1">
                  <a:lumMod val="75000"/>
                  <a:lumOff val="25000"/>
                </a:schemeClr>
              </a:solidFill>
            </a:endParaRPr>
          </a:p>
          <a:p>
            <a:pPr marL="342900" lvl="1" indent="-342900">
              <a:spcBef>
                <a:spcPts val="1000"/>
              </a:spcBef>
              <a:buClr>
                <a:schemeClr val="accent1"/>
              </a:buClr>
              <a:buSzPct val="80000"/>
              <a:buFont typeface="Wingdings 3" charset="2"/>
              <a:buChar char=""/>
            </a:pPr>
            <a:endParaRPr lang="pt-BR" sz="2300" dirty="0">
              <a:solidFill>
                <a:schemeClr val="tx1">
                  <a:lumMod val="75000"/>
                  <a:lumOff val="25000"/>
                </a:schemeClr>
              </a:solidFill>
            </a:endParaRPr>
          </a:p>
          <a:p>
            <a:pPr marL="342900" lvl="2" indent="-342900">
              <a:spcBef>
                <a:spcPts val="1000"/>
              </a:spcBef>
              <a:buClr>
                <a:schemeClr val="accent1"/>
              </a:buClr>
              <a:buSzPct val="80000"/>
              <a:buFont typeface="Wingdings 3" charset="2"/>
              <a:buChar char=""/>
            </a:pPr>
            <a:endParaRPr lang="pt-BR" sz="2300" dirty="0" smtClean="0">
              <a:solidFill>
                <a:schemeClr val="tx1">
                  <a:lumMod val="75000"/>
                  <a:lumOff val="25000"/>
                </a:schemeClr>
              </a:solidFill>
            </a:endParaRPr>
          </a:p>
          <a:p>
            <a:pPr marL="342900" lvl="1" indent="-342900">
              <a:spcBef>
                <a:spcPts val="1000"/>
              </a:spcBef>
              <a:buClr>
                <a:schemeClr val="accent1"/>
              </a:buClr>
              <a:buSzPct val="80000"/>
              <a:buFont typeface="Wingdings 3" charset="2"/>
              <a:buChar char=""/>
            </a:pPr>
            <a:endParaRPr lang="pt-BR" sz="2300" dirty="0">
              <a:solidFill>
                <a:schemeClr val="tx1">
                  <a:lumMod val="75000"/>
                  <a:lumOff val="25000"/>
                </a:schemeClr>
              </a:solidFill>
            </a:endParaRPr>
          </a:p>
          <a:p>
            <a:pPr lvl="1">
              <a:buClr>
                <a:srgbClr val="C8411E"/>
              </a:buClr>
              <a:buSzPct val="75000"/>
              <a:buFont typeface="Wingdings" pitchFamily="2" charset="2"/>
              <a:buChar char="§"/>
            </a:pPr>
            <a:endParaRPr lang="pt-BR" dirty="0">
              <a:cs typeface="Calibri"/>
            </a:endParaRPr>
          </a:p>
        </p:txBody>
      </p:sp>
      <p:sp>
        <p:nvSpPr>
          <p:cNvPr id="9" name="Retângulo 8"/>
          <p:cNvSpPr/>
          <p:nvPr/>
        </p:nvSpPr>
        <p:spPr>
          <a:xfrm>
            <a:off x="5535660" y="2848445"/>
            <a:ext cx="7232989" cy="2046714"/>
          </a:xfrm>
          <a:prstGeom prst="rect">
            <a:avLst/>
          </a:prstGeom>
        </p:spPr>
        <p:txBody>
          <a:bodyPr wrap="square">
            <a:spAutoFit/>
          </a:bodyPr>
          <a:lstStyle/>
          <a:p>
            <a:pPr marL="742950" lvl="2" indent="-342900">
              <a:spcBef>
                <a:spcPts val="1000"/>
              </a:spcBef>
              <a:buClr>
                <a:schemeClr val="accent1"/>
              </a:buClr>
              <a:buSzPct val="80000"/>
              <a:buFont typeface="Wingdings 3" charset="2"/>
              <a:buChar char=""/>
            </a:pPr>
            <a:r>
              <a:rPr lang="pt-BR" sz="1700" dirty="0" smtClean="0">
                <a:solidFill>
                  <a:schemeClr val="tx1">
                    <a:lumMod val="75000"/>
                    <a:lumOff val="25000"/>
                  </a:schemeClr>
                </a:solidFill>
              </a:rPr>
              <a:t>Hoje:</a:t>
            </a:r>
            <a:endParaRPr lang="pt-BR" sz="1700" dirty="0">
              <a:solidFill>
                <a:schemeClr val="tx1">
                  <a:lumMod val="75000"/>
                  <a:lumOff val="25000"/>
                </a:schemeClr>
              </a:solidFill>
            </a:endParaRPr>
          </a:p>
          <a:p>
            <a:pPr marL="1257300" lvl="4" indent="-342900">
              <a:spcBef>
                <a:spcPts val="1000"/>
              </a:spcBef>
              <a:buClr>
                <a:schemeClr val="accent1"/>
              </a:buClr>
              <a:buSzPct val="80000"/>
              <a:buFont typeface="Wingdings 3" charset="2"/>
              <a:buChar char=""/>
            </a:pPr>
            <a:r>
              <a:rPr lang="pt-BR" sz="1700" dirty="0">
                <a:solidFill>
                  <a:schemeClr val="tx1">
                    <a:lumMod val="75000"/>
                    <a:lumOff val="25000"/>
                  </a:schemeClr>
                </a:solidFill>
              </a:rPr>
              <a:t>Preparação, </a:t>
            </a:r>
            <a:r>
              <a:rPr lang="pt-BR" sz="1700" b="1" dirty="0" smtClean="0">
                <a:solidFill>
                  <a:schemeClr val="tx1">
                    <a:lumMod val="75000"/>
                    <a:lumOff val="25000"/>
                  </a:schemeClr>
                </a:solidFill>
              </a:rPr>
              <a:t>Detecção, </a:t>
            </a:r>
            <a:r>
              <a:rPr lang="pt-BR" sz="1700" b="1" dirty="0" smtClean="0">
                <a:solidFill>
                  <a:srgbClr val="FF0000"/>
                </a:solidFill>
              </a:rPr>
              <a:t>(Resiliência), </a:t>
            </a:r>
            <a:r>
              <a:rPr lang="pt-BR" sz="1700" b="1" dirty="0">
                <a:solidFill>
                  <a:srgbClr val="FF0000"/>
                </a:solidFill>
              </a:rPr>
              <a:t>Reação </a:t>
            </a:r>
          </a:p>
          <a:p>
            <a:pPr marL="1257300" lvl="4" indent="-342900">
              <a:spcBef>
                <a:spcPts val="1000"/>
              </a:spcBef>
              <a:buClr>
                <a:schemeClr val="accent1"/>
              </a:buClr>
              <a:buSzPct val="80000"/>
              <a:buFont typeface="Wingdings 3" charset="2"/>
              <a:buChar char=""/>
            </a:pPr>
            <a:r>
              <a:rPr lang="pt-BR" sz="1700" dirty="0">
                <a:solidFill>
                  <a:schemeClr val="tx1">
                    <a:lumMod val="75000"/>
                    <a:lumOff val="25000"/>
                  </a:schemeClr>
                </a:solidFill>
              </a:rPr>
              <a:t>Detecção = </a:t>
            </a:r>
            <a:r>
              <a:rPr lang="pt-BR" sz="1700" dirty="0" err="1" smtClean="0">
                <a:solidFill>
                  <a:schemeClr val="tx1">
                    <a:lumMod val="75000"/>
                    <a:lumOff val="25000"/>
                  </a:schemeClr>
                </a:solidFill>
              </a:rPr>
              <a:t>IOCs</a:t>
            </a:r>
            <a:r>
              <a:rPr lang="pt-BR" sz="1700" dirty="0" smtClean="0">
                <a:solidFill>
                  <a:schemeClr val="tx1">
                    <a:lumMod val="75000"/>
                    <a:lumOff val="25000"/>
                  </a:schemeClr>
                </a:solidFill>
              </a:rPr>
              <a:t>/</a:t>
            </a:r>
            <a:r>
              <a:rPr lang="pt-BR" sz="1700" dirty="0" err="1" smtClean="0">
                <a:solidFill>
                  <a:schemeClr val="tx1">
                    <a:lumMod val="75000"/>
                    <a:lumOff val="25000"/>
                  </a:schemeClr>
                </a:solidFill>
              </a:rPr>
              <a:t>TTPs</a:t>
            </a:r>
            <a:r>
              <a:rPr lang="pt-BR" sz="1700" dirty="0" smtClean="0">
                <a:solidFill>
                  <a:schemeClr val="tx1">
                    <a:lumMod val="75000"/>
                    <a:lumOff val="25000"/>
                  </a:schemeClr>
                </a:solidFill>
              </a:rPr>
              <a:t>, </a:t>
            </a:r>
            <a:r>
              <a:rPr lang="pt-BR" sz="1700" b="1" dirty="0" smtClean="0">
                <a:solidFill>
                  <a:srgbClr val="FF0000"/>
                </a:solidFill>
              </a:rPr>
              <a:t>Consciência Situacional</a:t>
            </a:r>
            <a:endParaRPr lang="pt-BR" sz="1700" b="1" dirty="0" smtClean="0">
              <a:solidFill>
                <a:schemeClr val="tx1">
                  <a:lumMod val="75000"/>
                  <a:lumOff val="25000"/>
                </a:schemeClr>
              </a:solidFill>
            </a:endParaRPr>
          </a:p>
          <a:p>
            <a:pPr marL="1257300" lvl="4" indent="-342900">
              <a:spcBef>
                <a:spcPts val="1000"/>
              </a:spcBef>
              <a:buClr>
                <a:schemeClr val="accent1"/>
              </a:buClr>
              <a:buSzPct val="80000"/>
              <a:buFont typeface="Wingdings 3" charset="2"/>
              <a:buChar char=""/>
            </a:pPr>
            <a:r>
              <a:rPr lang="pt-BR" sz="1700" dirty="0" smtClean="0">
                <a:solidFill>
                  <a:schemeClr val="tx1">
                    <a:lumMod val="75000"/>
                    <a:lumOff val="25000"/>
                  </a:schemeClr>
                </a:solidFill>
              </a:rPr>
              <a:t>Reação </a:t>
            </a:r>
            <a:r>
              <a:rPr lang="pt-BR" sz="1700" dirty="0">
                <a:solidFill>
                  <a:schemeClr val="tx1">
                    <a:lumMod val="75000"/>
                    <a:lumOff val="25000"/>
                  </a:schemeClr>
                </a:solidFill>
              </a:rPr>
              <a:t>= </a:t>
            </a:r>
            <a:r>
              <a:rPr lang="pt-BR" sz="1700" dirty="0" smtClean="0">
                <a:solidFill>
                  <a:srgbClr val="FF0000"/>
                </a:solidFill>
              </a:rPr>
              <a:t>Responsabilização </a:t>
            </a:r>
            <a:r>
              <a:rPr lang="pt-BR" sz="1700" dirty="0">
                <a:solidFill>
                  <a:srgbClr val="FF0000"/>
                </a:solidFill>
              </a:rPr>
              <a:t>dos </a:t>
            </a:r>
            <a:r>
              <a:rPr lang="pt-BR" sz="1700" dirty="0" smtClean="0">
                <a:solidFill>
                  <a:srgbClr val="FF0000"/>
                </a:solidFill>
              </a:rPr>
              <a:t>atores </a:t>
            </a:r>
            <a:r>
              <a:rPr lang="pt-BR" sz="1700" dirty="0" smtClean="0">
                <a:solidFill>
                  <a:schemeClr val="tx1">
                    <a:lumMod val="75000"/>
                    <a:lumOff val="25000"/>
                  </a:schemeClr>
                </a:solidFill>
              </a:rPr>
              <a:t>e retroalimentação da postura de segurança com inteligência</a:t>
            </a:r>
            <a:endParaRPr lang="pt-BR" sz="1700" dirty="0">
              <a:solidFill>
                <a:schemeClr val="tx1">
                  <a:lumMod val="75000"/>
                  <a:lumOff val="25000"/>
                </a:schemeClr>
              </a:solidFill>
            </a:endParaRPr>
          </a:p>
        </p:txBody>
      </p:sp>
      <p:pic>
        <p:nvPicPr>
          <p:cNvPr id="10" name="Picture 2" descr="http://www.apuratrustedservices.com/apura/wp-content/themes/twentyeleven/imgs/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142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US" dirty="0" err="1" smtClean="0"/>
              <a:t>Mudança</a:t>
            </a:r>
            <a:r>
              <a:rPr lang="en-US" dirty="0" smtClean="0"/>
              <a:t> </a:t>
            </a:r>
            <a:r>
              <a:rPr lang="en-US" dirty="0"/>
              <a:t>de </a:t>
            </a:r>
            <a:r>
              <a:rPr lang="en-US" dirty="0" err="1" smtClean="0"/>
              <a:t>Paradigmas</a:t>
            </a:r>
            <a:r>
              <a:rPr lang="en-US" dirty="0"/>
              <a:t/>
            </a:r>
            <a:br>
              <a:rPr lang="en-US" dirty="0"/>
            </a:br>
            <a:r>
              <a:rPr lang="en-US" sz="2400" dirty="0" err="1" smtClean="0"/>
              <a:t>Os</a:t>
            </a:r>
            <a:r>
              <a:rPr lang="en-US" sz="2400" dirty="0" smtClean="0"/>
              <a:t> </a:t>
            </a:r>
            <a:r>
              <a:rPr lang="en-US" sz="2400" dirty="0" err="1" smtClean="0"/>
              <a:t>colaboradores</a:t>
            </a:r>
            <a:r>
              <a:rPr lang="en-US" sz="2400" dirty="0" smtClean="0"/>
              <a:t> </a:t>
            </a:r>
            <a:r>
              <a:rPr lang="en-US" sz="2400" dirty="0" err="1" smtClean="0"/>
              <a:t>também</a:t>
            </a:r>
            <a:r>
              <a:rPr lang="en-US" sz="2400" dirty="0" smtClean="0"/>
              <a:t> </a:t>
            </a:r>
            <a:r>
              <a:rPr lang="en-US" sz="2400" dirty="0" err="1" smtClean="0"/>
              <a:t>precisam</a:t>
            </a:r>
            <a:r>
              <a:rPr lang="en-US" sz="2400" dirty="0" smtClean="0"/>
              <a:t> </a:t>
            </a:r>
            <a:r>
              <a:rPr lang="en-US" sz="2400" dirty="0" err="1" smtClean="0"/>
              <a:t>mudar</a:t>
            </a:r>
            <a:r>
              <a:rPr lang="en-US" sz="2400" dirty="0" smtClean="0"/>
              <a:t> de </a:t>
            </a:r>
            <a:r>
              <a:rPr lang="en-US" sz="2400" dirty="0" err="1" smtClean="0"/>
              <a:t>postura</a:t>
            </a:r>
            <a:endParaRPr lang="en-US" sz="2400" dirty="0"/>
          </a:p>
        </p:txBody>
      </p:sp>
      <p:sp>
        <p:nvSpPr>
          <p:cNvPr id="4" name="Espaço Reservado para Conteúdo 3"/>
          <p:cNvSpPr>
            <a:spLocks noGrp="1"/>
          </p:cNvSpPr>
          <p:nvPr>
            <p:ph sz="half" idx="1"/>
          </p:nvPr>
        </p:nvSpPr>
        <p:spPr>
          <a:xfrm>
            <a:off x="871040" y="2543538"/>
            <a:ext cx="4828744" cy="3416301"/>
          </a:xfrm>
        </p:spPr>
        <p:txBody>
          <a:bodyPr/>
          <a:lstStyle/>
          <a:p>
            <a:r>
              <a:rPr lang="en-US" sz="2500" b="1" dirty="0" smtClean="0"/>
              <a:t>Antes</a:t>
            </a:r>
          </a:p>
          <a:p>
            <a:endParaRPr lang="en-US" dirty="0"/>
          </a:p>
          <a:p>
            <a:pPr marL="0" indent="0">
              <a:buNone/>
            </a:pPr>
            <a:endParaRPr lang="en-US" dirty="0"/>
          </a:p>
        </p:txBody>
      </p:sp>
      <p:sp>
        <p:nvSpPr>
          <p:cNvPr id="5" name="Espaço Reservado para Conteúdo 4"/>
          <p:cNvSpPr>
            <a:spLocks noGrp="1"/>
          </p:cNvSpPr>
          <p:nvPr>
            <p:ph sz="half" idx="2"/>
          </p:nvPr>
        </p:nvSpPr>
        <p:spPr>
          <a:xfrm>
            <a:off x="6051542" y="2582134"/>
            <a:ext cx="4825159" cy="3377705"/>
          </a:xfrm>
        </p:spPr>
        <p:txBody>
          <a:bodyPr>
            <a:normAutofit/>
          </a:bodyPr>
          <a:lstStyle/>
          <a:p>
            <a:r>
              <a:rPr lang="en-US" sz="2500" b="1" dirty="0" err="1" smtClean="0"/>
              <a:t>Hoje</a:t>
            </a:r>
            <a:endParaRPr lang="en-US" sz="2500" b="1" dirty="0"/>
          </a:p>
        </p:txBody>
      </p:sp>
      <p:sp>
        <p:nvSpPr>
          <p:cNvPr id="6" name="Espaço Reservado para Texto 4"/>
          <p:cNvSpPr txBox="1">
            <a:spLocks/>
          </p:cNvSpPr>
          <p:nvPr/>
        </p:nvSpPr>
        <p:spPr>
          <a:xfrm>
            <a:off x="1066420" y="3474348"/>
            <a:ext cx="4804057" cy="13716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600" dirty="0" smtClean="0"/>
              <a:t>É </a:t>
            </a:r>
            <a:r>
              <a:rPr lang="en-US" sz="1600" dirty="0" err="1" smtClean="0"/>
              <a:t>preciso</a:t>
            </a:r>
            <a:r>
              <a:rPr lang="en-US" sz="1600" dirty="0" smtClean="0"/>
              <a:t> </a:t>
            </a:r>
            <a:r>
              <a:rPr lang="en-US" sz="1600" dirty="0" err="1" smtClean="0"/>
              <a:t>abrir</a:t>
            </a:r>
            <a:r>
              <a:rPr lang="en-US" sz="1600" dirty="0" smtClean="0"/>
              <a:t> um </a:t>
            </a:r>
            <a:r>
              <a:rPr lang="en-US" sz="1600" dirty="0" err="1" smtClean="0"/>
              <a:t>arquivo</a:t>
            </a:r>
            <a:r>
              <a:rPr lang="en-US" sz="1600" dirty="0" smtClean="0"/>
              <a:t> de </a:t>
            </a:r>
            <a:r>
              <a:rPr lang="en-US" sz="1600" dirty="0" err="1" smtClean="0"/>
              <a:t>origem</a:t>
            </a:r>
            <a:r>
              <a:rPr lang="en-US" sz="1600" dirty="0" smtClean="0"/>
              <a:t> </a:t>
            </a:r>
            <a:r>
              <a:rPr lang="en-US" sz="1600" dirty="0" err="1" smtClean="0"/>
              <a:t>desconhecida</a:t>
            </a:r>
            <a:r>
              <a:rPr lang="en-US" sz="1600" dirty="0" smtClean="0"/>
              <a:t> para </a:t>
            </a:r>
            <a:r>
              <a:rPr lang="en-US" sz="1600" dirty="0" err="1" smtClean="0"/>
              <a:t>comprometer</a:t>
            </a:r>
            <a:r>
              <a:rPr lang="en-US" sz="1600" dirty="0" smtClean="0"/>
              <a:t> a </a:t>
            </a:r>
            <a:r>
              <a:rPr lang="en-US" sz="1600" dirty="0" err="1" smtClean="0"/>
              <a:t>segurança</a:t>
            </a:r>
            <a:r>
              <a:rPr lang="en-US" sz="1600" dirty="0" smtClean="0"/>
              <a:t> um </a:t>
            </a:r>
            <a:r>
              <a:rPr lang="en-US" sz="1600" dirty="0" err="1" smtClean="0"/>
              <a:t>computador</a:t>
            </a:r>
            <a:endParaRPr lang="en-US" sz="1600" dirty="0" smtClean="0"/>
          </a:p>
          <a:p>
            <a:r>
              <a:rPr lang="en-US" sz="1600" dirty="0" err="1" smtClean="0"/>
              <a:t>Basta</a:t>
            </a:r>
            <a:r>
              <a:rPr lang="en-US" sz="1600" dirty="0" smtClean="0"/>
              <a:t> </a:t>
            </a:r>
            <a:r>
              <a:rPr lang="en-US" sz="1600" dirty="0" err="1" smtClean="0"/>
              <a:t>não</a:t>
            </a:r>
            <a:r>
              <a:rPr lang="en-US" sz="1600" dirty="0" smtClean="0"/>
              <a:t> </a:t>
            </a:r>
            <a:r>
              <a:rPr lang="en-US" sz="1600" dirty="0" err="1" smtClean="0"/>
              <a:t>navegar</a:t>
            </a:r>
            <a:r>
              <a:rPr lang="en-US" sz="1600" dirty="0" smtClean="0"/>
              <a:t> </a:t>
            </a:r>
            <a:r>
              <a:rPr lang="en-US" sz="1600" dirty="0" err="1" smtClean="0"/>
              <a:t>em</a:t>
            </a:r>
            <a:r>
              <a:rPr lang="en-US" sz="1600" dirty="0" smtClean="0"/>
              <a:t> sites </a:t>
            </a:r>
            <a:r>
              <a:rPr lang="en-US" sz="1600" dirty="0" err="1" smtClean="0"/>
              <a:t>suspeitos</a:t>
            </a:r>
            <a:r>
              <a:rPr lang="en-US" sz="1600" dirty="0" smtClean="0"/>
              <a:t> para </a:t>
            </a:r>
            <a:r>
              <a:rPr lang="en-US" sz="1600" dirty="0" err="1" smtClean="0"/>
              <a:t>estar</a:t>
            </a:r>
            <a:r>
              <a:rPr lang="en-US" sz="1600" dirty="0" smtClean="0"/>
              <a:t> </a:t>
            </a:r>
            <a:r>
              <a:rPr lang="en-US" sz="1600" dirty="0" err="1" smtClean="0"/>
              <a:t>seguro</a:t>
            </a:r>
            <a:endParaRPr lang="en-US" sz="1600" dirty="0" smtClean="0"/>
          </a:p>
          <a:p>
            <a:r>
              <a:rPr lang="en-US" sz="1600" dirty="0" smtClean="0"/>
              <a:t>“A </a:t>
            </a:r>
            <a:r>
              <a:rPr lang="en-US" sz="1600" dirty="0" err="1" smtClean="0"/>
              <a:t>empresa</a:t>
            </a:r>
            <a:r>
              <a:rPr lang="en-US" sz="1600" dirty="0" smtClean="0"/>
              <a:t> é </a:t>
            </a:r>
            <a:r>
              <a:rPr lang="en-US" sz="1600" dirty="0" err="1" smtClean="0"/>
              <a:t>alvo</a:t>
            </a:r>
            <a:r>
              <a:rPr lang="en-US" sz="1600" dirty="0" smtClean="0"/>
              <a:t>, </a:t>
            </a:r>
            <a:r>
              <a:rPr lang="en-US" sz="1600" dirty="0" err="1" smtClean="0"/>
              <a:t>eu</a:t>
            </a:r>
            <a:r>
              <a:rPr lang="en-US" sz="1600" dirty="0" smtClean="0"/>
              <a:t> </a:t>
            </a:r>
            <a:r>
              <a:rPr lang="en-US" sz="1600" dirty="0" err="1" smtClean="0"/>
              <a:t>não</a:t>
            </a:r>
            <a:r>
              <a:rPr lang="en-US" sz="1600" dirty="0" smtClean="0"/>
              <a:t>..”</a:t>
            </a:r>
          </a:p>
          <a:p>
            <a:r>
              <a:rPr lang="en-US" sz="1600" dirty="0" smtClean="0"/>
              <a:t>“</a:t>
            </a:r>
            <a:r>
              <a:rPr lang="en-US" sz="1600" dirty="0" err="1" smtClean="0"/>
              <a:t>Preciso</a:t>
            </a:r>
            <a:r>
              <a:rPr lang="en-US" sz="1600" dirty="0" smtClean="0"/>
              <a:t> </a:t>
            </a:r>
            <a:r>
              <a:rPr lang="en-US" sz="1600" dirty="0" err="1" smtClean="0"/>
              <a:t>estar</a:t>
            </a:r>
            <a:r>
              <a:rPr lang="en-US" sz="1600" dirty="0" smtClean="0"/>
              <a:t> </a:t>
            </a:r>
            <a:r>
              <a:rPr lang="en-US" sz="1600" dirty="0" err="1" smtClean="0"/>
              <a:t>preparado</a:t>
            </a:r>
            <a:r>
              <a:rPr lang="en-US" sz="1600" dirty="0" smtClean="0"/>
              <a:t> para as </a:t>
            </a:r>
            <a:r>
              <a:rPr lang="en-US" sz="1600" dirty="0" err="1" smtClean="0"/>
              <a:t>ameaças</a:t>
            </a:r>
            <a:r>
              <a:rPr lang="en-US" sz="1600" dirty="0" smtClean="0"/>
              <a:t> </a:t>
            </a:r>
            <a:r>
              <a:rPr lang="en-US" sz="1600" dirty="0" err="1" smtClean="0"/>
              <a:t>mais</a:t>
            </a:r>
            <a:r>
              <a:rPr lang="en-US" sz="1600" dirty="0" smtClean="0"/>
              <a:t> </a:t>
            </a:r>
            <a:r>
              <a:rPr lang="en-US" sz="1600" dirty="0" err="1" smtClean="0"/>
              <a:t>comuns</a:t>
            </a:r>
            <a:r>
              <a:rPr lang="en-US" sz="1600" dirty="0" smtClean="0"/>
              <a:t>”</a:t>
            </a:r>
          </a:p>
        </p:txBody>
      </p:sp>
      <p:sp>
        <p:nvSpPr>
          <p:cNvPr id="8" name="Espaço Reservado para Texto 4"/>
          <p:cNvSpPr txBox="1">
            <a:spLocks/>
          </p:cNvSpPr>
          <p:nvPr/>
        </p:nvSpPr>
        <p:spPr>
          <a:xfrm>
            <a:off x="6222235" y="3395856"/>
            <a:ext cx="5217170" cy="13716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600" dirty="0" err="1" smtClean="0"/>
              <a:t>Diversas</a:t>
            </a:r>
            <a:r>
              <a:rPr lang="en-US" sz="1600" dirty="0" smtClean="0"/>
              <a:t> </a:t>
            </a:r>
            <a:r>
              <a:rPr lang="en-US" sz="1600" dirty="0" err="1" smtClean="0"/>
              <a:t>vulnerabilidades</a:t>
            </a:r>
            <a:r>
              <a:rPr lang="en-US" sz="1600" dirty="0" smtClean="0"/>
              <a:t> </a:t>
            </a:r>
            <a:r>
              <a:rPr lang="en-US" sz="1600" dirty="0" err="1" smtClean="0"/>
              <a:t>pode</a:t>
            </a:r>
            <a:r>
              <a:rPr lang="en-US" sz="1600" dirty="0" smtClean="0"/>
              <a:t> </a:t>
            </a:r>
            <a:r>
              <a:rPr lang="en-US" sz="1600" dirty="0" err="1" smtClean="0"/>
              <a:t>ser</a:t>
            </a:r>
            <a:r>
              <a:rPr lang="en-US" sz="1600" dirty="0" smtClean="0"/>
              <a:t> </a:t>
            </a:r>
            <a:r>
              <a:rPr lang="en-US" sz="1600" dirty="0" err="1" smtClean="0"/>
              <a:t>exploradas</a:t>
            </a:r>
            <a:r>
              <a:rPr lang="en-US" sz="1600" dirty="0" smtClean="0"/>
              <a:t> a </a:t>
            </a:r>
            <a:r>
              <a:rPr lang="en-US" sz="1600" dirty="0" err="1" smtClean="0"/>
              <a:t>partir</a:t>
            </a:r>
            <a:r>
              <a:rPr lang="en-US" sz="1600" dirty="0" smtClean="0"/>
              <a:t> de </a:t>
            </a:r>
            <a:r>
              <a:rPr lang="en-US" sz="1600" dirty="0" err="1" smtClean="0"/>
              <a:t>documentos</a:t>
            </a:r>
            <a:r>
              <a:rPr lang="en-US" sz="1600" dirty="0" smtClean="0"/>
              <a:t> Office, PDF, e </a:t>
            </a:r>
            <a:r>
              <a:rPr lang="en-US" sz="1600" dirty="0" err="1" smtClean="0"/>
              <a:t>páginas</a:t>
            </a:r>
            <a:r>
              <a:rPr lang="en-US" sz="1600" dirty="0" smtClean="0"/>
              <a:t> </a:t>
            </a:r>
            <a:r>
              <a:rPr lang="en-US" sz="1600" dirty="0" err="1" smtClean="0"/>
              <a:t>na</a:t>
            </a:r>
            <a:r>
              <a:rPr lang="en-US" sz="1600" dirty="0" smtClean="0"/>
              <a:t> internet (Exploit Kits / Drive By Downloads)</a:t>
            </a:r>
          </a:p>
          <a:p>
            <a:r>
              <a:rPr lang="en-US" sz="1600" dirty="0" err="1" smtClean="0"/>
              <a:t>Engenharia</a:t>
            </a:r>
            <a:r>
              <a:rPr lang="en-US" sz="1600" dirty="0" smtClean="0"/>
              <a:t> Social, Spear Phishing</a:t>
            </a:r>
          </a:p>
          <a:p>
            <a:r>
              <a:rPr lang="en-US" sz="1600" dirty="0"/>
              <a:t>Sites </a:t>
            </a:r>
            <a:r>
              <a:rPr lang="en-US" sz="1600" dirty="0" err="1"/>
              <a:t>que</a:t>
            </a:r>
            <a:r>
              <a:rPr lang="en-US" sz="1600" dirty="0"/>
              <a:t> </a:t>
            </a:r>
            <a:r>
              <a:rPr lang="en-US" sz="1600" dirty="0" err="1"/>
              <a:t>são</a:t>
            </a:r>
            <a:r>
              <a:rPr lang="en-US" sz="1600" dirty="0"/>
              <a:t> </a:t>
            </a:r>
            <a:r>
              <a:rPr lang="en-US" sz="1600" dirty="0" err="1"/>
              <a:t>muito</a:t>
            </a:r>
            <a:r>
              <a:rPr lang="en-US" sz="1600" dirty="0"/>
              <a:t> </a:t>
            </a:r>
            <a:r>
              <a:rPr lang="en-US" sz="1600" dirty="0" err="1"/>
              <a:t>acessados</a:t>
            </a:r>
            <a:r>
              <a:rPr lang="en-US" sz="1600" dirty="0"/>
              <a:t> </a:t>
            </a:r>
            <a:r>
              <a:rPr lang="en-US" sz="1600" dirty="0" err="1"/>
              <a:t>por</a:t>
            </a:r>
            <a:r>
              <a:rPr lang="en-US" sz="1600" dirty="0"/>
              <a:t> </a:t>
            </a:r>
            <a:r>
              <a:rPr lang="en-US" sz="1600" dirty="0" err="1"/>
              <a:t>funcionários</a:t>
            </a:r>
            <a:r>
              <a:rPr lang="en-US" sz="1600" dirty="0"/>
              <a:t> da </a:t>
            </a:r>
            <a:r>
              <a:rPr lang="en-US" sz="1600" dirty="0" err="1"/>
              <a:t>empresa</a:t>
            </a:r>
            <a:r>
              <a:rPr lang="en-US" sz="1600" dirty="0"/>
              <a:t> </a:t>
            </a:r>
            <a:r>
              <a:rPr lang="en-US" sz="1600" dirty="0" err="1"/>
              <a:t>alvo</a:t>
            </a:r>
            <a:r>
              <a:rPr lang="en-US" sz="1600" dirty="0"/>
              <a:t> </a:t>
            </a:r>
            <a:r>
              <a:rPr lang="en-US" sz="1600" dirty="0" err="1"/>
              <a:t>são</a:t>
            </a:r>
            <a:r>
              <a:rPr lang="en-US" sz="1600" dirty="0"/>
              <a:t> </a:t>
            </a:r>
            <a:r>
              <a:rPr lang="en-US" sz="1600" dirty="0" err="1"/>
              <a:t>utilizados</a:t>
            </a:r>
            <a:r>
              <a:rPr lang="en-US" sz="1600" dirty="0"/>
              <a:t> para </a:t>
            </a:r>
            <a:r>
              <a:rPr lang="en-US" sz="1600" dirty="0" err="1"/>
              <a:t>invasão</a:t>
            </a:r>
            <a:r>
              <a:rPr lang="en-US" sz="1600" dirty="0"/>
              <a:t> da </a:t>
            </a:r>
            <a:r>
              <a:rPr lang="en-US" sz="1600" dirty="0" err="1" smtClean="0"/>
              <a:t>organização</a:t>
            </a:r>
            <a:r>
              <a:rPr lang="en-US" sz="1600" dirty="0" smtClean="0"/>
              <a:t> </a:t>
            </a:r>
            <a:r>
              <a:rPr lang="en-US" sz="1600" dirty="0"/>
              <a:t>(Watering Hole Attacks / SWC</a:t>
            </a:r>
            <a:r>
              <a:rPr lang="en-US" sz="1600" dirty="0" smtClean="0"/>
              <a:t>)</a:t>
            </a:r>
          </a:p>
          <a:p>
            <a:r>
              <a:rPr lang="en-US" sz="1600" dirty="0" smtClean="0"/>
              <a:t>“</a:t>
            </a:r>
            <a:r>
              <a:rPr lang="en-US" sz="1600" dirty="0" err="1" smtClean="0"/>
              <a:t>Preciso</a:t>
            </a:r>
            <a:r>
              <a:rPr lang="en-US" sz="1600" dirty="0" smtClean="0"/>
              <a:t> </a:t>
            </a:r>
            <a:r>
              <a:rPr lang="en-US" sz="1600" dirty="0" err="1" smtClean="0"/>
              <a:t>conhecer</a:t>
            </a:r>
            <a:r>
              <a:rPr lang="en-US" sz="1600" dirty="0" smtClean="0"/>
              <a:t> as </a:t>
            </a:r>
            <a:r>
              <a:rPr lang="en-US" sz="1600" dirty="0" err="1" smtClean="0"/>
              <a:t>ameaças</a:t>
            </a:r>
            <a:r>
              <a:rPr lang="en-US" sz="1600" dirty="0" smtClean="0"/>
              <a:t> </a:t>
            </a:r>
            <a:r>
              <a:rPr lang="en-US" sz="1600" dirty="0" err="1" smtClean="0"/>
              <a:t>específicas</a:t>
            </a:r>
            <a:r>
              <a:rPr lang="en-US" sz="1600" dirty="0" smtClean="0"/>
              <a:t> </a:t>
            </a:r>
            <a:r>
              <a:rPr lang="en-US" sz="1600" dirty="0" err="1" smtClean="0"/>
              <a:t>ao</a:t>
            </a:r>
            <a:r>
              <a:rPr lang="en-US" sz="1600" dirty="0" smtClean="0"/>
              <a:t> meu </a:t>
            </a:r>
            <a:r>
              <a:rPr lang="en-US" sz="1600" dirty="0" err="1" smtClean="0"/>
              <a:t>negócio</a:t>
            </a:r>
            <a:r>
              <a:rPr lang="en-US" sz="1600" dirty="0" smtClean="0"/>
              <a:t> e </a:t>
            </a:r>
            <a:r>
              <a:rPr lang="en-US" sz="1600" dirty="0" err="1" smtClean="0"/>
              <a:t>ao</a:t>
            </a:r>
            <a:r>
              <a:rPr lang="en-US" sz="1600" dirty="0" smtClean="0"/>
              <a:t> meu </a:t>
            </a:r>
            <a:r>
              <a:rPr lang="en-US" sz="1600" dirty="0" err="1" smtClean="0"/>
              <a:t>ambiente</a:t>
            </a:r>
            <a:r>
              <a:rPr lang="en-US" sz="1600" dirty="0" smtClean="0"/>
              <a:t>”</a:t>
            </a:r>
          </a:p>
        </p:txBody>
      </p:sp>
      <p:pic>
        <p:nvPicPr>
          <p:cNvPr id="7" name="Picture 2" descr="http://www.apuratrustedservices.com/apura/wp-content/themes/twentyeleven/imgs/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343472" y="6534472"/>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tx1">
                    <a:alpha val="78000"/>
                  </a:schemeClr>
                </a:solidFill>
                <a:effectLst>
                  <a:outerShdw blurRad="50800" dist="38100" dir="2700000" algn="tl" rotWithShape="0">
                    <a:schemeClr val="bg1">
                      <a:alpha val="40000"/>
                    </a:schemeClr>
                  </a:outerShdw>
                </a:effectLst>
              </a:rPr>
              <a:t>Site: </a:t>
            </a:r>
            <a:r>
              <a:rPr lang="pt-BR" sz="1200" kern="0" dirty="0">
                <a:solidFill>
                  <a:schemeClr val="tx1">
                    <a:alpha val="78000"/>
                  </a:schemeClr>
                </a:solidFill>
                <a:effectLst>
                  <a:outerShdw blurRad="50800" dist="38100" dir="2700000" algn="tl" rotWithShape="0">
                    <a:schemeClr val="bg1">
                      <a:alpha val="40000"/>
                    </a:schemeClr>
                  </a:outerShdw>
                </a:effectLst>
              </a:rPr>
              <a:t>http://apura.com.br  </a:t>
            </a:r>
            <a:r>
              <a:rPr lang="en-US" sz="1200" b="0" kern="0" dirty="0">
                <a:solidFill>
                  <a:schemeClr val="tx1">
                    <a:alpha val="78000"/>
                  </a:schemeClr>
                </a:solidFill>
                <a:effectLst>
                  <a:outerShdw blurRad="50800" dist="38100" dir="2700000" algn="tl" rotWithShape="0">
                    <a:schemeClr val="bg1">
                      <a:alpha val="40000"/>
                    </a:schemeClr>
                  </a:outerShdw>
                </a:effectLst>
              </a:rPr>
              <a:t>Facebook: </a:t>
            </a:r>
            <a:r>
              <a:rPr lang="en-US" sz="1200" kern="0" dirty="0" err="1">
                <a:solidFill>
                  <a:schemeClr val="tx1">
                    <a:alpha val="78000"/>
                  </a:schemeClr>
                </a:solidFill>
                <a:effectLst>
                  <a:outerShdw blurRad="50800" dist="38100" dir="2700000" algn="tl" rotWithShape="0">
                    <a:schemeClr val="bg1">
                      <a:alpha val="40000"/>
                    </a:schemeClr>
                  </a:outerShdw>
                </a:effectLst>
              </a:rPr>
              <a:t>Apura.Oficial</a:t>
            </a:r>
            <a:r>
              <a:rPr lang="en-US" sz="1200" kern="0" dirty="0">
                <a:solidFill>
                  <a:schemeClr val="tx1">
                    <a:alpha val="78000"/>
                  </a:schemeClr>
                </a:solidFill>
                <a:effectLst>
                  <a:outerShdw blurRad="50800" dist="38100" dir="2700000" algn="tl" rotWithShape="0">
                    <a:schemeClr val="bg1">
                      <a:alpha val="40000"/>
                    </a:schemeClr>
                  </a:outerShdw>
                </a:effectLst>
              </a:rPr>
              <a:t>  </a:t>
            </a:r>
            <a:r>
              <a:rPr lang="en-US" sz="1200" b="0" kern="0" dirty="0">
                <a:solidFill>
                  <a:schemeClr val="tx1">
                    <a:alpha val="78000"/>
                  </a:schemeClr>
                </a:solidFill>
                <a:effectLst>
                  <a:outerShdw blurRad="50800" dist="38100" dir="2700000" algn="tl" rotWithShape="0">
                    <a:schemeClr val="bg1">
                      <a:alpha val="40000"/>
                    </a:schemeClr>
                  </a:outerShdw>
                </a:effectLst>
              </a:rPr>
              <a:t>Twitter: </a:t>
            </a:r>
            <a:r>
              <a:rPr lang="en-US" sz="1200" kern="0" dirty="0">
                <a:solidFill>
                  <a:schemeClr val="tx1">
                    <a:alpha val="78000"/>
                  </a:schemeClr>
                </a:solidFill>
                <a:effectLst>
                  <a:outerShdw blurRad="50800" dist="38100" dir="2700000" algn="tl" rotWithShape="0">
                    <a:schemeClr val="bg1">
                      <a:alpha val="40000"/>
                    </a:schemeClr>
                  </a:outerShdw>
                </a:effectLst>
              </a:rPr>
              <a:t>@</a:t>
            </a:r>
            <a:r>
              <a:rPr lang="en-US" sz="1200" kern="0" dirty="0" err="1">
                <a:solidFill>
                  <a:schemeClr val="tx1">
                    <a:alpha val="78000"/>
                  </a:schemeClr>
                </a:solidFill>
                <a:effectLst>
                  <a:outerShdw blurRad="50800" dist="38100" dir="2700000" algn="tl" rotWithShape="0">
                    <a:schemeClr val="bg1">
                      <a:alpha val="40000"/>
                    </a:schemeClr>
                  </a:outerShdw>
                </a:effectLst>
              </a:rPr>
              <a:t>apura_oficial</a:t>
            </a:r>
            <a:endParaRPr lang="en-US" sz="1200" kern="0" dirty="0">
              <a:solidFill>
                <a:schemeClr val="tx1">
                  <a:alpha val="78000"/>
                </a:schemeClr>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2419707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1270000" ty="-273050" sx="100000" sy="100000" flip="xy" algn="tl"/>
        </a:blipFill>
        <a:effectLst/>
      </p:bgPr>
    </p:bg>
    <p:spTree>
      <p:nvGrpSpPr>
        <p:cNvPr id="1" name=""/>
        <p:cNvGrpSpPr/>
        <p:nvPr/>
      </p:nvGrpSpPr>
      <p:grpSpPr>
        <a:xfrm>
          <a:off x="0" y="0"/>
          <a:ext cx="0" cy="0"/>
          <a:chOff x="0" y="0"/>
          <a:chExt cx="0" cy="0"/>
        </a:xfrm>
      </p:grpSpPr>
      <p:sp>
        <p:nvSpPr>
          <p:cNvPr id="6" name="Título 3"/>
          <p:cNvSpPr txBox="1">
            <a:spLocks/>
          </p:cNvSpPr>
          <p:nvPr/>
        </p:nvSpPr>
        <p:spPr>
          <a:xfrm>
            <a:off x="1452906" y="955821"/>
            <a:ext cx="8825659" cy="1788704"/>
          </a:xfrm>
          <a:prstGeom prst="rect">
            <a:avLst/>
          </a:prstGeom>
        </p:spPr>
        <p:txBody>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t>Obrigado!</a:t>
            </a:r>
            <a:br>
              <a:rPr lang="en-US" b="1" dirty="0" smtClean="0"/>
            </a:br>
            <a:endParaRPr lang="en-US" b="1" dirty="0" smtClean="0"/>
          </a:p>
          <a:p>
            <a:pPr algn="ctr"/>
            <a:r>
              <a:rPr lang="en-US" dirty="0" smtClean="0"/>
              <a:t/>
            </a:r>
            <a:br>
              <a:rPr lang="en-US" dirty="0" smtClean="0"/>
            </a:br>
            <a:r>
              <a:rPr lang="en-US" sz="2500" dirty="0" smtClean="0">
                <a:hlinkClick r:id="rId3"/>
              </a:rPr>
              <a:t>sandro@apura.com.br</a:t>
            </a:r>
            <a:r>
              <a:rPr lang="en-US" sz="2500" dirty="0" smtClean="0"/>
              <a:t/>
            </a:r>
            <a:br>
              <a:rPr lang="en-US" sz="2500" dirty="0" smtClean="0"/>
            </a:br>
            <a:endParaRPr lang="en-US" sz="2500" dirty="0" smtClean="0"/>
          </a:p>
          <a:p>
            <a:pPr algn="ctr"/>
            <a:r>
              <a:rPr lang="en-US" sz="2500" dirty="0" smtClean="0"/>
              <a:t>twitter: @</a:t>
            </a:r>
            <a:r>
              <a:rPr lang="en-US" sz="2500" dirty="0" err="1" smtClean="0"/>
              <a:t>suffert</a:t>
            </a:r>
            <a:endParaRPr lang="en-US" sz="2500" dirty="0" smtClean="0"/>
          </a:p>
        </p:txBody>
      </p:sp>
      <p:sp>
        <p:nvSpPr>
          <p:cNvPr id="7" name="Title 1"/>
          <p:cNvSpPr txBox="1">
            <a:spLocks/>
          </p:cNvSpPr>
          <p:nvPr/>
        </p:nvSpPr>
        <p:spPr>
          <a:xfrm>
            <a:off x="1209908" y="6575569"/>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bg1">
                    <a:alpha val="78000"/>
                  </a:schemeClr>
                </a:solidFill>
                <a:effectLst>
                  <a:outerShdw blurRad="50800" dist="38100" dir="2700000" algn="tl" rotWithShape="0">
                    <a:schemeClr val="bg1">
                      <a:alpha val="40000"/>
                    </a:schemeClr>
                  </a:outerShdw>
                </a:effectLst>
              </a:rPr>
              <a:t>Site: </a:t>
            </a:r>
            <a:r>
              <a:rPr lang="pt-BR" sz="1200" kern="0" dirty="0">
                <a:solidFill>
                  <a:schemeClr val="bg1">
                    <a:alpha val="78000"/>
                  </a:schemeClr>
                </a:solidFill>
                <a:effectLst>
                  <a:outerShdw blurRad="50800" dist="38100" dir="2700000" algn="tl" rotWithShape="0">
                    <a:schemeClr val="bg1">
                      <a:alpha val="40000"/>
                    </a:schemeClr>
                  </a:outerShdw>
                </a:effectLst>
              </a:rPr>
              <a:t>http://apura.com.br  </a:t>
            </a:r>
            <a:r>
              <a:rPr lang="en-US" sz="1200" b="0" kern="0" dirty="0">
                <a:solidFill>
                  <a:schemeClr val="bg1">
                    <a:alpha val="78000"/>
                  </a:schemeClr>
                </a:solidFill>
                <a:effectLst>
                  <a:outerShdw blurRad="50800" dist="38100" dir="2700000" algn="tl" rotWithShape="0">
                    <a:schemeClr val="bg1">
                      <a:alpha val="40000"/>
                    </a:schemeClr>
                  </a:outerShdw>
                </a:effectLst>
              </a:rPr>
              <a:t>Facebook: </a:t>
            </a:r>
            <a:r>
              <a:rPr lang="en-US" sz="1200" kern="0" dirty="0" err="1">
                <a:solidFill>
                  <a:schemeClr val="bg1">
                    <a:alpha val="78000"/>
                  </a:schemeClr>
                </a:solidFill>
                <a:effectLst>
                  <a:outerShdw blurRad="50800" dist="38100" dir="2700000" algn="tl" rotWithShape="0">
                    <a:schemeClr val="bg1">
                      <a:alpha val="40000"/>
                    </a:schemeClr>
                  </a:outerShdw>
                </a:effectLst>
              </a:rPr>
              <a:t>Apura.Oficial</a:t>
            </a:r>
            <a:r>
              <a:rPr lang="en-US" sz="1200" kern="0" dirty="0">
                <a:solidFill>
                  <a:schemeClr val="bg1">
                    <a:alpha val="78000"/>
                  </a:schemeClr>
                </a:solidFill>
                <a:effectLst>
                  <a:outerShdw blurRad="50800" dist="38100" dir="2700000" algn="tl" rotWithShape="0">
                    <a:schemeClr val="bg1">
                      <a:alpha val="40000"/>
                    </a:schemeClr>
                  </a:outerShdw>
                </a:effectLst>
              </a:rPr>
              <a:t>  </a:t>
            </a:r>
            <a:r>
              <a:rPr lang="en-US" sz="1200" b="0" kern="0" dirty="0">
                <a:solidFill>
                  <a:schemeClr val="bg1">
                    <a:alpha val="78000"/>
                  </a:schemeClr>
                </a:solidFill>
                <a:effectLst>
                  <a:outerShdw blurRad="50800" dist="38100" dir="2700000" algn="tl" rotWithShape="0">
                    <a:schemeClr val="bg1">
                      <a:alpha val="40000"/>
                    </a:schemeClr>
                  </a:outerShdw>
                </a:effectLst>
              </a:rPr>
              <a:t>Twitter: </a:t>
            </a:r>
            <a:r>
              <a:rPr lang="en-US" sz="1200" kern="0" dirty="0">
                <a:solidFill>
                  <a:schemeClr val="bg1">
                    <a:alpha val="78000"/>
                  </a:schemeClr>
                </a:solidFill>
                <a:effectLst>
                  <a:outerShdw blurRad="50800" dist="38100" dir="2700000" algn="tl" rotWithShape="0">
                    <a:schemeClr val="bg1">
                      <a:alpha val="40000"/>
                    </a:schemeClr>
                  </a:outerShdw>
                </a:effectLst>
              </a:rPr>
              <a:t>@</a:t>
            </a:r>
            <a:r>
              <a:rPr lang="en-US" sz="1200" kern="0" dirty="0" err="1">
                <a:solidFill>
                  <a:schemeClr val="bg1">
                    <a:alpha val="78000"/>
                  </a:schemeClr>
                </a:solidFill>
                <a:effectLst>
                  <a:outerShdw blurRad="50800" dist="38100" dir="2700000" algn="tl" rotWithShape="0">
                    <a:schemeClr val="bg1">
                      <a:alpha val="40000"/>
                    </a:schemeClr>
                  </a:outerShdw>
                </a:effectLst>
              </a:rPr>
              <a:t>apura_oficial</a:t>
            </a:r>
            <a:endParaRPr lang="en-US" sz="1200" kern="0" dirty="0">
              <a:solidFill>
                <a:schemeClr val="bg1">
                  <a:alpha val="78000"/>
                </a:schemeClr>
              </a:solidFill>
              <a:effectLst>
                <a:outerShdw blurRad="50800" dist="38100" dir="2700000" algn="tl" rotWithShape="0">
                  <a:schemeClr val="bg1">
                    <a:alpha val="40000"/>
                  </a:schemeClr>
                </a:outerShdw>
              </a:effectLst>
            </a:endParaRPr>
          </a:p>
        </p:txBody>
      </p:sp>
      <p:pic>
        <p:nvPicPr>
          <p:cNvPr id="4" name="Picture 2" descr="http://www.apuratrustedservices.com/apura/wp-content/themes/twentyeleven/imgs/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26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smtClean="0"/>
              <a:t>Agentes</a:t>
            </a:r>
            <a:r>
              <a:rPr lang="en-US" dirty="0" smtClean="0"/>
              <a:t> de </a:t>
            </a:r>
            <a:r>
              <a:rPr lang="en-US" dirty="0" err="1" smtClean="0"/>
              <a:t>Ameaça</a:t>
            </a:r>
            <a:r>
              <a:rPr lang="en-US" dirty="0" smtClean="0"/>
              <a:t>: 1980 - 2000</a:t>
            </a:r>
            <a:endParaRPr lang="en-US" dirty="0"/>
          </a:p>
        </p:txBody>
      </p:sp>
      <p:sp>
        <p:nvSpPr>
          <p:cNvPr id="5" name="Espaço Reservado para Texto 4"/>
          <p:cNvSpPr>
            <a:spLocks noGrp="1"/>
          </p:cNvSpPr>
          <p:nvPr>
            <p:ph type="body" idx="1"/>
          </p:nvPr>
        </p:nvSpPr>
        <p:spPr>
          <a:xfrm>
            <a:off x="1154954" y="4795394"/>
            <a:ext cx="3020744" cy="576263"/>
          </a:xfrm>
        </p:spPr>
        <p:txBody>
          <a:bodyPr/>
          <a:lstStyle/>
          <a:p>
            <a:r>
              <a:rPr lang="en-US" dirty="0" smtClean="0"/>
              <a:t>Chen-</a:t>
            </a:r>
            <a:r>
              <a:rPr lang="en-US" dirty="0" err="1" smtClean="0"/>
              <a:t>Ing</a:t>
            </a:r>
            <a:r>
              <a:rPr lang="en-US" dirty="0" smtClean="0"/>
              <a:t> </a:t>
            </a:r>
            <a:r>
              <a:rPr lang="en-US" dirty="0" err="1" smtClean="0"/>
              <a:t>Hau</a:t>
            </a:r>
            <a:endParaRPr lang="en-US" dirty="0"/>
          </a:p>
        </p:txBody>
      </p:sp>
      <p:sp>
        <p:nvSpPr>
          <p:cNvPr id="9" name="Espaço Reservado para Texto 8"/>
          <p:cNvSpPr>
            <a:spLocks noGrp="1"/>
          </p:cNvSpPr>
          <p:nvPr>
            <p:ph type="body" sz="half" idx="18"/>
          </p:nvPr>
        </p:nvSpPr>
        <p:spPr>
          <a:xfrm>
            <a:off x="1154953" y="5362604"/>
            <a:ext cx="3020745" cy="917949"/>
          </a:xfrm>
        </p:spPr>
        <p:txBody>
          <a:bodyPr/>
          <a:lstStyle/>
          <a:p>
            <a:r>
              <a:rPr lang="en-US" dirty="0" err="1" smtClean="0"/>
              <a:t>Autor</a:t>
            </a:r>
            <a:r>
              <a:rPr lang="en-US" dirty="0" smtClean="0"/>
              <a:t> do virus Chernobyl</a:t>
            </a:r>
            <a:endParaRPr lang="en-US" dirty="0"/>
          </a:p>
        </p:txBody>
      </p:sp>
      <p:sp>
        <p:nvSpPr>
          <p:cNvPr id="6" name="Espaço Reservado para Texto 5"/>
          <p:cNvSpPr>
            <a:spLocks noGrp="1"/>
          </p:cNvSpPr>
          <p:nvPr>
            <p:ph type="body" sz="quarter" idx="3"/>
          </p:nvPr>
        </p:nvSpPr>
        <p:spPr>
          <a:xfrm>
            <a:off x="4568865" y="4795395"/>
            <a:ext cx="3050438" cy="576262"/>
          </a:xfrm>
        </p:spPr>
        <p:txBody>
          <a:bodyPr/>
          <a:lstStyle/>
          <a:p>
            <a:r>
              <a:rPr lang="en-US" dirty="0" smtClean="0"/>
              <a:t>Joseph McElroy</a:t>
            </a:r>
            <a:endParaRPr lang="en-US" dirty="0"/>
          </a:p>
        </p:txBody>
      </p:sp>
      <p:sp>
        <p:nvSpPr>
          <p:cNvPr id="10" name="Espaço Reservado para Texto 9"/>
          <p:cNvSpPr>
            <a:spLocks noGrp="1"/>
          </p:cNvSpPr>
          <p:nvPr>
            <p:ph type="body" sz="half" idx="19"/>
          </p:nvPr>
        </p:nvSpPr>
        <p:spPr>
          <a:xfrm>
            <a:off x="4568865" y="5362604"/>
            <a:ext cx="3050438" cy="921409"/>
          </a:xfrm>
        </p:spPr>
        <p:txBody>
          <a:bodyPr/>
          <a:lstStyle/>
          <a:p>
            <a:r>
              <a:rPr lang="en-US" dirty="0" err="1" smtClean="0"/>
              <a:t>Invadiu</a:t>
            </a:r>
            <a:r>
              <a:rPr lang="en-US" dirty="0" smtClean="0"/>
              <a:t> o </a:t>
            </a:r>
            <a:r>
              <a:rPr lang="en-US" dirty="0" err="1" smtClean="0"/>
              <a:t>Departamento</a:t>
            </a:r>
            <a:r>
              <a:rPr lang="en-US" dirty="0" smtClean="0"/>
              <a:t> de </a:t>
            </a:r>
            <a:r>
              <a:rPr lang="en-US" dirty="0" err="1" smtClean="0"/>
              <a:t>Energia</a:t>
            </a:r>
            <a:r>
              <a:rPr lang="en-US" dirty="0" smtClean="0"/>
              <a:t> </a:t>
            </a:r>
            <a:r>
              <a:rPr lang="en-US" dirty="0" err="1" smtClean="0"/>
              <a:t>Norteamericano</a:t>
            </a:r>
            <a:endParaRPr lang="en-US" dirty="0"/>
          </a:p>
        </p:txBody>
      </p:sp>
      <p:sp>
        <p:nvSpPr>
          <p:cNvPr id="7" name="Espaço Reservado para Texto 6"/>
          <p:cNvSpPr>
            <a:spLocks noGrp="1"/>
          </p:cNvSpPr>
          <p:nvPr>
            <p:ph type="body" sz="quarter" idx="13"/>
          </p:nvPr>
        </p:nvSpPr>
        <p:spPr>
          <a:xfrm>
            <a:off x="7983434" y="4795395"/>
            <a:ext cx="3050438" cy="576262"/>
          </a:xfrm>
        </p:spPr>
        <p:txBody>
          <a:bodyPr/>
          <a:lstStyle/>
          <a:p>
            <a:r>
              <a:rPr lang="en-US" dirty="0" smtClean="0"/>
              <a:t>Jeffrey Lee Parson</a:t>
            </a:r>
            <a:endParaRPr lang="en-US" dirty="0"/>
          </a:p>
        </p:txBody>
      </p:sp>
      <p:sp>
        <p:nvSpPr>
          <p:cNvPr id="11" name="Espaço Reservado para Texto 10"/>
          <p:cNvSpPr>
            <a:spLocks noGrp="1"/>
          </p:cNvSpPr>
          <p:nvPr>
            <p:ph type="body" sz="half" idx="20"/>
          </p:nvPr>
        </p:nvSpPr>
        <p:spPr>
          <a:xfrm>
            <a:off x="7983434" y="5362604"/>
            <a:ext cx="3054127" cy="896341"/>
          </a:xfrm>
        </p:spPr>
        <p:txBody>
          <a:bodyPr/>
          <a:lstStyle/>
          <a:p>
            <a:r>
              <a:rPr lang="en-US" dirty="0" err="1" smtClean="0"/>
              <a:t>Autor</a:t>
            </a:r>
            <a:r>
              <a:rPr lang="en-US" dirty="0" smtClean="0"/>
              <a:t> do virus 29.A</a:t>
            </a:r>
            <a:endParaRPr lang="en-US" dirty="0"/>
          </a:p>
        </p:txBody>
      </p:sp>
      <p:pic>
        <p:nvPicPr>
          <p:cNvPr id="14" name="Picture 2"/>
          <p:cNvPicPr>
            <a:picLocks noGrp="1" noChangeAspect="1" noChangeArrowheads="1"/>
          </p:cNvPicPr>
          <p:nvPr>
            <p:ph type="pic" idx="15"/>
          </p:nvPr>
        </p:nvPicPr>
        <p:blipFill>
          <a:blip r:embed="rId2" cstate="print"/>
          <a:srcRect t="21237" b="21237"/>
          <a:stretch>
            <a:fillRect/>
          </a:stretch>
        </p:blipFill>
        <p:spPr bwMode="auto">
          <a:xfrm>
            <a:off x="1334552" y="2873796"/>
            <a:ext cx="2691242" cy="1583764"/>
          </a:xfrm>
          <a:prstGeom prst="rect">
            <a:avLst/>
          </a:prstGeom>
          <a:noFill/>
          <a:ln w="38160">
            <a:solidFill>
              <a:srgbClr val="000000"/>
            </a:solidFill>
            <a:miter lim="800000"/>
            <a:headEnd/>
            <a:tailEnd/>
          </a:ln>
          <a:effectLst>
            <a:outerShdw dist="17819" dir="2700000" algn="ctr" rotWithShape="0">
              <a:srgbClr val="808080"/>
            </a:outerShdw>
          </a:effectLst>
        </p:spPr>
      </p:pic>
      <p:pic>
        <p:nvPicPr>
          <p:cNvPr id="16" name="Picture 1"/>
          <p:cNvPicPr>
            <a:picLocks noGrp="1" noChangeAspect="1" noChangeArrowheads="1"/>
          </p:cNvPicPr>
          <p:nvPr>
            <p:ph type="pic" idx="21"/>
          </p:nvPr>
        </p:nvPicPr>
        <p:blipFill>
          <a:blip r:embed="rId3" cstate="print"/>
          <a:srcRect t="11471" b="11471"/>
          <a:stretch>
            <a:fillRect/>
          </a:stretch>
        </p:blipFill>
        <p:spPr bwMode="auto">
          <a:xfrm>
            <a:off x="4748463" y="2905390"/>
            <a:ext cx="2691242" cy="1552170"/>
          </a:xfrm>
          <a:prstGeom prst="rect">
            <a:avLst/>
          </a:prstGeom>
          <a:noFill/>
          <a:ln w="38160">
            <a:solidFill>
              <a:srgbClr val="000000"/>
            </a:solidFill>
            <a:miter lim="800000"/>
            <a:headEnd/>
            <a:tailEnd/>
          </a:ln>
          <a:effectLst>
            <a:outerShdw dist="17819" dir="2700000" algn="ctr" rotWithShape="0">
              <a:srgbClr val="808080"/>
            </a:outerShdw>
          </a:effectLst>
        </p:spPr>
      </p:pic>
      <p:pic>
        <p:nvPicPr>
          <p:cNvPr id="17" name="Picture 3"/>
          <p:cNvPicPr>
            <a:picLocks noGrp="1" noChangeAspect="1" noChangeArrowheads="1"/>
          </p:cNvPicPr>
          <p:nvPr>
            <p:ph type="pic" idx="22"/>
          </p:nvPr>
        </p:nvPicPr>
        <p:blipFill>
          <a:blip r:embed="rId4" cstate="print"/>
          <a:srcRect t="29302" b="29302"/>
          <a:stretch>
            <a:fillRect/>
          </a:stretch>
        </p:blipFill>
        <p:spPr bwMode="auto">
          <a:xfrm>
            <a:off x="8163031" y="2881542"/>
            <a:ext cx="2691242" cy="1576018"/>
          </a:xfrm>
          <a:prstGeom prst="rect">
            <a:avLst/>
          </a:prstGeom>
          <a:noFill/>
          <a:ln w="57240">
            <a:solidFill>
              <a:srgbClr val="000000"/>
            </a:solidFill>
            <a:miter lim="800000"/>
            <a:headEnd/>
            <a:tailEnd/>
          </a:ln>
          <a:effectLst>
            <a:outerShdw dist="17819" dir="2700000" algn="ctr" rotWithShape="0">
              <a:srgbClr val="808080"/>
            </a:outerShdw>
          </a:effectLst>
        </p:spPr>
      </p:pic>
      <p:pic>
        <p:nvPicPr>
          <p:cNvPr id="12" name="Picture 2" descr="http://www.apuratrustedservices.com/apura/wp-content/themes/twentyeleven/imgs/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0148844" y="6456822"/>
            <a:ext cx="1236236" cy="261610"/>
          </a:xfrm>
          <a:prstGeom prst="rect">
            <a:avLst/>
          </a:prstGeom>
        </p:spPr>
        <p:txBody>
          <a:bodyPr wrap="none">
            <a:spAutoFit/>
          </a:bodyPr>
          <a:lstStyle/>
          <a:p>
            <a:r>
              <a:rPr lang="en-US" sz="1100" dirty="0" err="1" smtClean="0">
                <a:solidFill>
                  <a:schemeClr val="bg1">
                    <a:lumMod val="85000"/>
                  </a:schemeClr>
                </a:solidFill>
              </a:rPr>
              <a:t>Fonte</a:t>
            </a:r>
            <a:r>
              <a:rPr lang="en-US" sz="1100" dirty="0" smtClean="0">
                <a:solidFill>
                  <a:schemeClr val="bg1">
                    <a:lumMod val="85000"/>
                  </a:schemeClr>
                </a:solidFill>
              </a:rPr>
              <a:t>: F-Secure</a:t>
            </a:r>
            <a:endParaRPr lang="en-US" sz="1100" dirty="0">
              <a:solidFill>
                <a:schemeClr val="bg1">
                  <a:lumMod val="85000"/>
                </a:schemeClr>
              </a:solidFill>
            </a:endParaRPr>
          </a:p>
        </p:txBody>
      </p:sp>
      <p:sp>
        <p:nvSpPr>
          <p:cNvPr id="15" name="Title 1"/>
          <p:cNvSpPr txBox="1">
            <a:spLocks/>
          </p:cNvSpPr>
          <p:nvPr/>
        </p:nvSpPr>
        <p:spPr>
          <a:xfrm>
            <a:off x="1343472" y="6534472"/>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tx1">
                    <a:alpha val="78000"/>
                  </a:schemeClr>
                </a:solidFill>
                <a:effectLst>
                  <a:outerShdw blurRad="50800" dist="38100" dir="2700000" algn="tl" rotWithShape="0">
                    <a:schemeClr val="bg1">
                      <a:alpha val="40000"/>
                    </a:schemeClr>
                  </a:outerShdw>
                </a:effectLst>
              </a:rPr>
              <a:t>Site: </a:t>
            </a:r>
            <a:r>
              <a:rPr lang="pt-BR" sz="1200" kern="0" dirty="0">
                <a:solidFill>
                  <a:schemeClr val="tx1">
                    <a:alpha val="78000"/>
                  </a:schemeClr>
                </a:solidFill>
                <a:effectLst>
                  <a:outerShdw blurRad="50800" dist="38100" dir="2700000" algn="tl" rotWithShape="0">
                    <a:schemeClr val="bg1">
                      <a:alpha val="40000"/>
                    </a:schemeClr>
                  </a:outerShdw>
                </a:effectLst>
              </a:rPr>
              <a:t>http://apura.com.br  </a:t>
            </a:r>
            <a:r>
              <a:rPr lang="en-US" sz="1200" b="0" kern="0" dirty="0">
                <a:solidFill>
                  <a:schemeClr val="tx1">
                    <a:alpha val="78000"/>
                  </a:schemeClr>
                </a:solidFill>
                <a:effectLst>
                  <a:outerShdw blurRad="50800" dist="38100" dir="2700000" algn="tl" rotWithShape="0">
                    <a:schemeClr val="bg1">
                      <a:alpha val="40000"/>
                    </a:schemeClr>
                  </a:outerShdw>
                </a:effectLst>
              </a:rPr>
              <a:t>Facebook: </a:t>
            </a:r>
            <a:r>
              <a:rPr lang="en-US" sz="1200" kern="0" dirty="0" err="1">
                <a:solidFill>
                  <a:schemeClr val="tx1">
                    <a:alpha val="78000"/>
                  </a:schemeClr>
                </a:solidFill>
                <a:effectLst>
                  <a:outerShdw blurRad="50800" dist="38100" dir="2700000" algn="tl" rotWithShape="0">
                    <a:schemeClr val="bg1">
                      <a:alpha val="40000"/>
                    </a:schemeClr>
                  </a:outerShdw>
                </a:effectLst>
              </a:rPr>
              <a:t>Apura.Oficial</a:t>
            </a:r>
            <a:r>
              <a:rPr lang="en-US" sz="1200" kern="0" dirty="0">
                <a:solidFill>
                  <a:schemeClr val="tx1">
                    <a:alpha val="78000"/>
                  </a:schemeClr>
                </a:solidFill>
                <a:effectLst>
                  <a:outerShdw blurRad="50800" dist="38100" dir="2700000" algn="tl" rotWithShape="0">
                    <a:schemeClr val="bg1">
                      <a:alpha val="40000"/>
                    </a:schemeClr>
                  </a:outerShdw>
                </a:effectLst>
              </a:rPr>
              <a:t>  </a:t>
            </a:r>
            <a:r>
              <a:rPr lang="en-US" sz="1200" b="0" kern="0" dirty="0">
                <a:solidFill>
                  <a:schemeClr val="tx1">
                    <a:alpha val="78000"/>
                  </a:schemeClr>
                </a:solidFill>
                <a:effectLst>
                  <a:outerShdw blurRad="50800" dist="38100" dir="2700000" algn="tl" rotWithShape="0">
                    <a:schemeClr val="bg1">
                      <a:alpha val="40000"/>
                    </a:schemeClr>
                  </a:outerShdw>
                </a:effectLst>
              </a:rPr>
              <a:t>Twitter: </a:t>
            </a:r>
            <a:r>
              <a:rPr lang="en-US" sz="1200" kern="0" dirty="0">
                <a:solidFill>
                  <a:schemeClr val="tx1">
                    <a:alpha val="78000"/>
                  </a:schemeClr>
                </a:solidFill>
                <a:effectLst>
                  <a:outerShdw blurRad="50800" dist="38100" dir="2700000" algn="tl" rotWithShape="0">
                    <a:schemeClr val="bg1">
                      <a:alpha val="40000"/>
                    </a:schemeClr>
                  </a:outerShdw>
                </a:effectLst>
              </a:rPr>
              <a:t>@</a:t>
            </a:r>
            <a:r>
              <a:rPr lang="en-US" sz="1200" kern="0" dirty="0" err="1">
                <a:solidFill>
                  <a:schemeClr val="tx1">
                    <a:alpha val="78000"/>
                  </a:schemeClr>
                </a:solidFill>
                <a:effectLst>
                  <a:outerShdw blurRad="50800" dist="38100" dir="2700000" algn="tl" rotWithShape="0">
                    <a:schemeClr val="bg1">
                      <a:alpha val="40000"/>
                    </a:schemeClr>
                  </a:outerShdw>
                </a:effectLst>
              </a:rPr>
              <a:t>apura_oficial</a:t>
            </a:r>
            <a:endParaRPr lang="en-US" sz="1200" kern="0" dirty="0">
              <a:solidFill>
                <a:schemeClr val="tx1">
                  <a:alpha val="78000"/>
                </a:schemeClr>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3101335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 </a:t>
            </a:r>
            <a:r>
              <a:rPr lang="en-US" dirty="0" err="1" smtClean="0"/>
              <a:t>Agentes</a:t>
            </a:r>
            <a:r>
              <a:rPr lang="en-US" dirty="0" smtClean="0"/>
              <a:t> </a:t>
            </a:r>
            <a:r>
              <a:rPr lang="en-US" dirty="0"/>
              <a:t>de </a:t>
            </a:r>
            <a:r>
              <a:rPr lang="en-US" dirty="0" err="1"/>
              <a:t>Ameaça</a:t>
            </a:r>
            <a:r>
              <a:rPr lang="en-US" dirty="0"/>
              <a:t>: </a:t>
            </a:r>
            <a:r>
              <a:rPr lang="en-US" dirty="0" smtClean="0"/>
              <a:t>2000 </a:t>
            </a:r>
            <a:r>
              <a:rPr lang="en-US" dirty="0"/>
              <a:t>- </a:t>
            </a:r>
            <a:r>
              <a:rPr lang="en-US" dirty="0" smtClean="0"/>
              <a:t>2010</a:t>
            </a:r>
            <a:endParaRPr lang="en-US" dirty="0"/>
          </a:p>
        </p:txBody>
      </p:sp>
      <p:sp>
        <p:nvSpPr>
          <p:cNvPr id="3" name="Espaço Reservado para Texto 2"/>
          <p:cNvSpPr>
            <a:spLocks noGrp="1"/>
          </p:cNvSpPr>
          <p:nvPr>
            <p:ph type="body" idx="1"/>
          </p:nvPr>
        </p:nvSpPr>
        <p:spPr>
          <a:xfrm>
            <a:off x="1154954" y="4686750"/>
            <a:ext cx="3020744" cy="576263"/>
          </a:xfrm>
        </p:spPr>
        <p:txBody>
          <a:bodyPr/>
          <a:lstStyle/>
          <a:p>
            <a:r>
              <a:rPr lang="en-US" dirty="0" smtClean="0"/>
              <a:t>Jeremy </a:t>
            </a:r>
            <a:r>
              <a:rPr lang="en-US" dirty="0" err="1" smtClean="0"/>
              <a:t>Jaynes</a:t>
            </a:r>
            <a:endParaRPr lang="en-US" dirty="0"/>
          </a:p>
        </p:txBody>
      </p:sp>
      <p:sp>
        <p:nvSpPr>
          <p:cNvPr id="5" name="Espaço Reservado para Texto 4"/>
          <p:cNvSpPr>
            <a:spLocks noGrp="1"/>
          </p:cNvSpPr>
          <p:nvPr>
            <p:ph type="body" sz="half" idx="18"/>
          </p:nvPr>
        </p:nvSpPr>
        <p:spPr>
          <a:xfrm>
            <a:off x="1154953" y="5263013"/>
            <a:ext cx="3020745" cy="917949"/>
          </a:xfrm>
        </p:spPr>
        <p:txBody>
          <a:bodyPr/>
          <a:lstStyle/>
          <a:p>
            <a:r>
              <a:rPr lang="en-US" dirty="0" smtClean="0"/>
              <a:t>Spammer professional</a:t>
            </a:r>
          </a:p>
        </p:txBody>
      </p:sp>
      <p:sp>
        <p:nvSpPr>
          <p:cNvPr id="6" name="Espaço Reservado para Texto 5"/>
          <p:cNvSpPr>
            <a:spLocks noGrp="1"/>
          </p:cNvSpPr>
          <p:nvPr>
            <p:ph type="body" sz="quarter" idx="3"/>
          </p:nvPr>
        </p:nvSpPr>
        <p:spPr>
          <a:xfrm>
            <a:off x="4568865" y="4686751"/>
            <a:ext cx="3050438" cy="576262"/>
          </a:xfrm>
        </p:spPr>
        <p:txBody>
          <a:bodyPr/>
          <a:lstStyle/>
          <a:p>
            <a:r>
              <a:rPr lang="en-US" dirty="0" smtClean="0"/>
              <a:t>Jay </a:t>
            </a:r>
            <a:r>
              <a:rPr lang="en-US" dirty="0" err="1" smtClean="0"/>
              <a:t>Echouafni</a:t>
            </a:r>
            <a:endParaRPr lang="en-US" dirty="0"/>
          </a:p>
        </p:txBody>
      </p:sp>
      <p:pic>
        <p:nvPicPr>
          <p:cNvPr id="15" name="Espaço Reservado para Imagem 14"/>
          <p:cNvPicPr>
            <a:picLocks noGrp="1" noChangeAspect="1"/>
          </p:cNvPicPr>
          <p:nvPr>
            <p:ph type="pic" idx="21"/>
          </p:nvPr>
        </p:nvPicPr>
        <p:blipFill>
          <a:blip r:embed="rId2"/>
          <a:srcRect t="21787" b="21787"/>
          <a:stretch>
            <a:fillRect/>
          </a:stretch>
        </p:blipFill>
        <p:spPr>
          <a:xfrm>
            <a:off x="4748463" y="2796746"/>
            <a:ext cx="2691242" cy="1552170"/>
          </a:xfrm>
          <a:prstGeom prst="rect">
            <a:avLst/>
          </a:prstGeom>
          <a:noFill/>
          <a:ln w="38160">
            <a:solidFill>
              <a:srgbClr val="000000"/>
            </a:solidFill>
            <a:miter lim="800000"/>
            <a:headEnd/>
            <a:tailEnd/>
          </a:ln>
          <a:effectLst>
            <a:outerShdw dist="17819" dir="2700000" algn="ctr" rotWithShape="0">
              <a:srgbClr val="808080"/>
            </a:outerShdw>
          </a:effectLst>
        </p:spPr>
      </p:pic>
      <p:sp>
        <p:nvSpPr>
          <p:cNvPr id="8" name="Espaço Reservado para Texto 7"/>
          <p:cNvSpPr>
            <a:spLocks noGrp="1"/>
          </p:cNvSpPr>
          <p:nvPr>
            <p:ph type="body" sz="half" idx="19"/>
          </p:nvPr>
        </p:nvSpPr>
        <p:spPr>
          <a:xfrm>
            <a:off x="4568865" y="5263013"/>
            <a:ext cx="3050438" cy="921409"/>
          </a:xfrm>
        </p:spPr>
        <p:txBody>
          <a:bodyPr/>
          <a:lstStyle/>
          <a:p>
            <a:r>
              <a:rPr lang="en-US" dirty="0" err="1" smtClean="0"/>
              <a:t>Corretor</a:t>
            </a:r>
            <a:r>
              <a:rPr lang="en-US" dirty="0" smtClean="0"/>
              <a:t> de botnets</a:t>
            </a:r>
            <a:endParaRPr lang="en-US" dirty="0"/>
          </a:p>
        </p:txBody>
      </p:sp>
      <p:sp>
        <p:nvSpPr>
          <p:cNvPr id="9" name="Espaço Reservado para Texto 8"/>
          <p:cNvSpPr>
            <a:spLocks noGrp="1"/>
          </p:cNvSpPr>
          <p:nvPr>
            <p:ph type="body" sz="quarter" idx="13"/>
          </p:nvPr>
        </p:nvSpPr>
        <p:spPr>
          <a:xfrm>
            <a:off x="7983434" y="4686751"/>
            <a:ext cx="3418258" cy="576262"/>
          </a:xfrm>
        </p:spPr>
        <p:txBody>
          <a:bodyPr/>
          <a:lstStyle/>
          <a:p>
            <a:r>
              <a:rPr lang="en-US" dirty="0" smtClean="0"/>
              <a:t>Andrew </a:t>
            </a:r>
            <a:r>
              <a:rPr lang="en-US" dirty="0" err="1" smtClean="0"/>
              <a:t>Schwarmkoff</a:t>
            </a:r>
            <a:endParaRPr lang="en-US" dirty="0"/>
          </a:p>
        </p:txBody>
      </p:sp>
      <p:sp>
        <p:nvSpPr>
          <p:cNvPr id="11" name="Espaço Reservado para Texto 10"/>
          <p:cNvSpPr>
            <a:spLocks noGrp="1"/>
          </p:cNvSpPr>
          <p:nvPr>
            <p:ph type="body" sz="half" idx="20"/>
          </p:nvPr>
        </p:nvSpPr>
        <p:spPr>
          <a:xfrm>
            <a:off x="7983434" y="5263013"/>
            <a:ext cx="3418258" cy="896341"/>
          </a:xfrm>
        </p:spPr>
        <p:txBody>
          <a:bodyPr/>
          <a:lstStyle/>
          <a:p>
            <a:r>
              <a:rPr lang="en-US" dirty="0" err="1" smtClean="0"/>
              <a:t>Chefe</a:t>
            </a:r>
            <a:r>
              <a:rPr lang="en-US" dirty="0" smtClean="0"/>
              <a:t> da </a:t>
            </a:r>
            <a:r>
              <a:rPr lang="en-US" dirty="0" err="1" smtClean="0"/>
              <a:t>Máfia</a:t>
            </a:r>
            <a:r>
              <a:rPr lang="en-US" dirty="0" smtClean="0"/>
              <a:t> de Phishing </a:t>
            </a:r>
            <a:r>
              <a:rPr lang="en-US" dirty="0" err="1" smtClean="0"/>
              <a:t>Russa</a:t>
            </a:r>
            <a:endParaRPr lang="en-US" dirty="0"/>
          </a:p>
        </p:txBody>
      </p:sp>
      <p:pic>
        <p:nvPicPr>
          <p:cNvPr id="25" name="Espaço Reservado para Imagem 24"/>
          <p:cNvPicPr>
            <a:picLocks noGrp="1" noChangeAspect="1"/>
          </p:cNvPicPr>
          <p:nvPr>
            <p:ph type="pic" idx="15"/>
          </p:nvPr>
        </p:nvPicPr>
        <p:blipFill>
          <a:blip r:embed="rId3"/>
          <a:srcRect t="24841" b="24841"/>
          <a:stretch>
            <a:fillRect/>
          </a:stretch>
        </p:blipFill>
        <p:spPr>
          <a:xfrm>
            <a:off x="1334552" y="2765152"/>
            <a:ext cx="2691242" cy="1583764"/>
          </a:xfrm>
          <a:prstGeom prst="rect">
            <a:avLst/>
          </a:prstGeom>
          <a:noFill/>
          <a:ln w="38160">
            <a:solidFill>
              <a:srgbClr val="000000"/>
            </a:solidFill>
            <a:miter lim="800000"/>
            <a:headEnd/>
            <a:tailEnd/>
          </a:ln>
          <a:effectLst>
            <a:outerShdw dist="17819" dir="2700000" algn="ctr" rotWithShape="0">
              <a:srgbClr val="808080"/>
            </a:outerShdw>
          </a:effectLst>
        </p:spPr>
      </p:pic>
      <p:pic>
        <p:nvPicPr>
          <p:cNvPr id="23" name="Picture 2"/>
          <p:cNvPicPr>
            <a:picLocks noGrp="1" noChangeAspect="1" noChangeArrowheads="1"/>
          </p:cNvPicPr>
          <p:nvPr>
            <p:ph type="pic" idx="22"/>
          </p:nvPr>
        </p:nvPicPr>
        <p:blipFill>
          <a:blip r:embed="rId4" cstate="print"/>
          <a:srcRect t="27347" b="27347"/>
          <a:stretch>
            <a:fillRect/>
          </a:stretch>
        </p:blipFill>
        <p:spPr bwMode="auto">
          <a:xfrm>
            <a:off x="8163031" y="2772898"/>
            <a:ext cx="2691242" cy="1576018"/>
          </a:xfrm>
          <a:prstGeom prst="rect">
            <a:avLst/>
          </a:prstGeom>
          <a:noFill/>
          <a:ln w="38160">
            <a:solidFill>
              <a:srgbClr val="000000"/>
            </a:solidFill>
            <a:miter lim="800000"/>
            <a:headEnd/>
            <a:tailEnd/>
          </a:ln>
          <a:effectLst>
            <a:outerShdw dist="17819" dir="2700000" algn="ctr" rotWithShape="0">
              <a:srgbClr val="808080"/>
            </a:outerShdw>
          </a:effectLst>
        </p:spPr>
      </p:pic>
      <p:pic>
        <p:nvPicPr>
          <p:cNvPr id="12" name="Picture 2" descr="http://www.apuratrustedservices.com/apura/wp-content/themes/twentyeleven/imgs/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10319174" y="6474006"/>
            <a:ext cx="1236236" cy="261610"/>
          </a:xfrm>
          <a:prstGeom prst="rect">
            <a:avLst/>
          </a:prstGeom>
        </p:spPr>
        <p:txBody>
          <a:bodyPr wrap="none">
            <a:spAutoFit/>
          </a:bodyPr>
          <a:lstStyle/>
          <a:p>
            <a:r>
              <a:rPr lang="en-US" sz="1100" dirty="0" err="1" smtClean="0">
                <a:solidFill>
                  <a:schemeClr val="bg1">
                    <a:lumMod val="85000"/>
                  </a:schemeClr>
                </a:solidFill>
              </a:rPr>
              <a:t>Fonte</a:t>
            </a:r>
            <a:r>
              <a:rPr lang="en-US" sz="1100" dirty="0" smtClean="0">
                <a:solidFill>
                  <a:schemeClr val="bg1">
                    <a:lumMod val="85000"/>
                  </a:schemeClr>
                </a:solidFill>
              </a:rPr>
              <a:t>: F-Secure</a:t>
            </a:r>
            <a:endParaRPr lang="en-US" sz="1100" dirty="0">
              <a:solidFill>
                <a:schemeClr val="bg1">
                  <a:lumMod val="85000"/>
                </a:schemeClr>
              </a:solidFill>
            </a:endParaRPr>
          </a:p>
        </p:txBody>
      </p:sp>
      <p:sp>
        <p:nvSpPr>
          <p:cNvPr id="14" name="Title 1"/>
          <p:cNvSpPr txBox="1">
            <a:spLocks/>
          </p:cNvSpPr>
          <p:nvPr/>
        </p:nvSpPr>
        <p:spPr>
          <a:xfrm>
            <a:off x="1343472" y="6534472"/>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tx1">
                    <a:alpha val="78000"/>
                  </a:schemeClr>
                </a:solidFill>
                <a:effectLst>
                  <a:outerShdw blurRad="50800" dist="38100" dir="2700000" algn="tl" rotWithShape="0">
                    <a:schemeClr val="bg1">
                      <a:alpha val="40000"/>
                    </a:schemeClr>
                  </a:outerShdw>
                </a:effectLst>
              </a:rPr>
              <a:t>Site: </a:t>
            </a:r>
            <a:r>
              <a:rPr lang="pt-BR" sz="1200" kern="0" dirty="0">
                <a:solidFill>
                  <a:schemeClr val="tx1">
                    <a:alpha val="78000"/>
                  </a:schemeClr>
                </a:solidFill>
                <a:effectLst>
                  <a:outerShdw blurRad="50800" dist="38100" dir="2700000" algn="tl" rotWithShape="0">
                    <a:schemeClr val="bg1">
                      <a:alpha val="40000"/>
                    </a:schemeClr>
                  </a:outerShdw>
                </a:effectLst>
              </a:rPr>
              <a:t>http://apura.com.br  </a:t>
            </a:r>
            <a:r>
              <a:rPr lang="en-US" sz="1200" b="0" kern="0" dirty="0">
                <a:solidFill>
                  <a:schemeClr val="tx1">
                    <a:alpha val="78000"/>
                  </a:schemeClr>
                </a:solidFill>
                <a:effectLst>
                  <a:outerShdw blurRad="50800" dist="38100" dir="2700000" algn="tl" rotWithShape="0">
                    <a:schemeClr val="bg1">
                      <a:alpha val="40000"/>
                    </a:schemeClr>
                  </a:outerShdw>
                </a:effectLst>
              </a:rPr>
              <a:t>Facebook: </a:t>
            </a:r>
            <a:r>
              <a:rPr lang="en-US" sz="1200" kern="0" dirty="0" err="1">
                <a:solidFill>
                  <a:schemeClr val="tx1">
                    <a:alpha val="78000"/>
                  </a:schemeClr>
                </a:solidFill>
                <a:effectLst>
                  <a:outerShdw blurRad="50800" dist="38100" dir="2700000" algn="tl" rotWithShape="0">
                    <a:schemeClr val="bg1">
                      <a:alpha val="40000"/>
                    </a:schemeClr>
                  </a:outerShdw>
                </a:effectLst>
              </a:rPr>
              <a:t>Apura.Oficial</a:t>
            </a:r>
            <a:r>
              <a:rPr lang="en-US" sz="1200" kern="0" dirty="0">
                <a:solidFill>
                  <a:schemeClr val="tx1">
                    <a:alpha val="78000"/>
                  </a:schemeClr>
                </a:solidFill>
                <a:effectLst>
                  <a:outerShdw blurRad="50800" dist="38100" dir="2700000" algn="tl" rotWithShape="0">
                    <a:schemeClr val="bg1">
                      <a:alpha val="40000"/>
                    </a:schemeClr>
                  </a:outerShdw>
                </a:effectLst>
              </a:rPr>
              <a:t>  </a:t>
            </a:r>
            <a:r>
              <a:rPr lang="en-US" sz="1200" b="0" kern="0" dirty="0">
                <a:solidFill>
                  <a:schemeClr val="tx1">
                    <a:alpha val="78000"/>
                  </a:schemeClr>
                </a:solidFill>
                <a:effectLst>
                  <a:outerShdw blurRad="50800" dist="38100" dir="2700000" algn="tl" rotWithShape="0">
                    <a:schemeClr val="bg1">
                      <a:alpha val="40000"/>
                    </a:schemeClr>
                  </a:outerShdw>
                </a:effectLst>
              </a:rPr>
              <a:t>Twitter: </a:t>
            </a:r>
            <a:r>
              <a:rPr lang="en-US" sz="1200" kern="0" dirty="0">
                <a:solidFill>
                  <a:schemeClr val="tx1">
                    <a:alpha val="78000"/>
                  </a:schemeClr>
                </a:solidFill>
                <a:effectLst>
                  <a:outerShdw blurRad="50800" dist="38100" dir="2700000" algn="tl" rotWithShape="0">
                    <a:schemeClr val="bg1">
                      <a:alpha val="40000"/>
                    </a:schemeClr>
                  </a:outerShdw>
                </a:effectLst>
              </a:rPr>
              <a:t>@</a:t>
            </a:r>
            <a:r>
              <a:rPr lang="en-US" sz="1200" kern="0" dirty="0" err="1">
                <a:solidFill>
                  <a:schemeClr val="tx1">
                    <a:alpha val="78000"/>
                  </a:schemeClr>
                </a:solidFill>
                <a:effectLst>
                  <a:outerShdw blurRad="50800" dist="38100" dir="2700000" algn="tl" rotWithShape="0">
                    <a:schemeClr val="bg1">
                      <a:alpha val="40000"/>
                    </a:schemeClr>
                  </a:outerShdw>
                </a:effectLst>
              </a:rPr>
              <a:t>apura_oficial</a:t>
            </a:r>
            <a:endParaRPr lang="en-US" sz="1200" kern="0" dirty="0">
              <a:solidFill>
                <a:schemeClr val="tx1">
                  <a:alpha val="78000"/>
                </a:schemeClr>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3363938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 </a:t>
            </a:r>
            <a:r>
              <a:rPr lang="en-US" dirty="0" err="1" smtClean="0"/>
              <a:t>Agentes</a:t>
            </a:r>
            <a:r>
              <a:rPr lang="en-US" dirty="0" smtClean="0"/>
              <a:t> </a:t>
            </a:r>
            <a:r>
              <a:rPr lang="en-US" dirty="0"/>
              <a:t>de </a:t>
            </a:r>
            <a:r>
              <a:rPr lang="en-US" dirty="0" err="1"/>
              <a:t>Ameaça</a:t>
            </a:r>
            <a:r>
              <a:rPr lang="en-US" dirty="0"/>
              <a:t>: </a:t>
            </a:r>
            <a:r>
              <a:rPr lang="en-US" dirty="0" smtClean="0"/>
              <a:t>2010 </a:t>
            </a:r>
            <a:r>
              <a:rPr lang="en-US" dirty="0"/>
              <a:t>- </a:t>
            </a:r>
            <a:r>
              <a:rPr lang="en-US" dirty="0" smtClean="0"/>
              <a:t>2020</a:t>
            </a:r>
            <a:endParaRPr lang="en-US" dirty="0"/>
          </a:p>
        </p:txBody>
      </p:sp>
      <p:sp>
        <p:nvSpPr>
          <p:cNvPr id="3" name="Espaço Reservado para Texto 2"/>
          <p:cNvSpPr>
            <a:spLocks noGrp="1"/>
          </p:cNvSpPr>
          <p:nvPr>
            <p:ph type="body" idx="1"/>
          </p:nvPr>
        </p:nvSpPr>
        <p:spPr/>
        <p:txBody>
          <a:bodyPr/>
          <a:lstStyle/>
          <a:p>
            <a:r>
              <a:rPr lang="en-US" dirty="0" smtClean="0"/>
              <a:t>China</a:t>
            </a:r>
            <a:endParaRPr lang="en-US" dirty="0"/>
          </a:p>
        </p:txBody>
      </p:sp>
      <p:pic>
        <p:nvPicPr>
          <p:cNvPr id="16" name="Espaço Reservado para Imagem 15"/>
          <p:cNvPicPr>
            <a:picLocks noGrp="1" noChangeAspect="1"/>
          </p:cNvPicPr>
          <p:nvPr>
            <p:ph type="pic" idx="15"/>
          </p:nvPr>
        </p:nvPicPr>
        <p:blipFill>
          <a:blip r:embed="rId3"/>
          <a:srcRect t="5841" b="5841"/>
          <a:stretch>
            <a:fillRect/>
          </a:stretch>
        </p:blipFill>
        <p:spPr>
          <a:prstGeom prst="rect">
            <a:avLst/>
          </a:prstGeom>
        </p:spPr>
      </p:pic>
      <p:sp>
        <p:nvSpPr>
          <p:cNvPr id="5" name="Espaço Reservado para Texto 4"/>
          <p:cNvSpPr>
            <a:spLocks noGrp="1"/>
          </p:cNvSpPr>
          <p:nvPr>
            <p:ph type="body" sz="half" idx="18"/>
          </p:nvPr>
        </p:nvSpPr>
        <p:spPr/>
        <p:txBody>
          <a:bodyPr>
            <a:normAutofit/>
          </a:bodyPr>
          <a:lstStyle/>
          <a:p>
            <a:pPr marL="285750" indent="-285750">
              <a:buFont typeface="Arial" panose="020B0604020202020204" pitchFamily="34" charset="0"/>
              <a:buChar char="•"/>
            </a:pPr>
            <a:r>
              <a:rPr lang="en-US" dirty="0" err="1"/>
              <a:t>Espionagem</a:t>
            </a:r>
            <a:r>
              <a:rPr lang="en-US" dirty="0"/>
              <a:t> </a:t>
            </a:r>
            <a:r>
              <a:rPr lang="en-US" dirty="0" err="1" smtClean="0"/>
              <a:t>eletrônica</a:t>
            </a:r>
            <a:r>
              <a:rPr lang="en-US" dirty="0" smtClean="0"/>
              <a:t> </a:t>
            </a:r>
            <a:r>
              <a:rPr lang="en-US" dirty="0" err="1"/>
              <a:t>indiscriminada</a:t>
            </a:r>
            <a:r>
              <a:rPr lang="en-US" dirty="0"/>
              <a:t> “com fins </a:t>
            </a:r>
            <a:r>
              <a:rPr lang="en-US" dirty="0" err="1"/>
              <a:t>comerciais</a:t>
            </a:r>
            <a:r>
              <a:rPr lang="en-US" dirty="0"/>
              <a:t>”</a:t>
            </a:r>
          </a:p>
        </p:txBody>
      </p:sp>
      <p:sp>
        <p:nvSpPr>
          <p:cNvPr id="6" name="Espaço Reservado para Texto 5"/>
          <p:cNvSpPr>
            <a:spLocks noGrp="1"/>
          </p:cNvSpPr>
          <p:nvPr>
            <p:ph type="body" sz="quarter" idx="3"/>
          </p:nvPr>
        </p:nvSpPr>
        <p:spPr/>
        <p:txBody>
          <a:bodyPr/>
          <a:lstStyle/>
          <a:p>
            <a:r>
              <a:rPr lang="en-US" dirty="0" err="1" smtClean="0"/>
              <a:t>Estados</a:t>
            </a:r>
            <a:r>
              <a:rPr lang="en-US" dirty="0" smtClean="0"/>
              <a:t> </a:t>
            </a:r>
            <a:r>
              <a:rPr lang="en-US" dirty="0" err="1" smtClean="0"/>
              <a:t>Unidos</a:t>
            </a:r>
            <a:endParaRPr lang="en-US" dirty="0"/>
          </a:p>
        </p:txBody>
      </p:sp>
      <p:pic>
        <p:nvPicPr>
          <p:cNvPr id="17" name="Espaço Reservado para Imagem 16"/>
          <p:cNvPicPr>
            <a:picLocks noGrp="1" noChangeAspect="1"/>
          </p:cNvPicPr>
          <p:nvPr>
            <p:ph type="pic" idx="21"/>
          </p:nvPr>
        </p:nvPicPr>
        <p:blipFill>
          <a:blip r:embed="rId4"/>
          <a:srcRect l="4428" r="4428"/>
          <a:stretch>
            <a:fillRect/>
          </a:stretch>
        </p:blipFill>
        <p:spPr>
          <a:prstGeom prst="rect">
            <a:avLst/>
          </a:prstGeom>
        </p:spPr>
      </p:pic>
      <p:sp>
        <p:nvSpPr>
          <p:cNvPr id="8" name="Espaço Reservado para Texto 7"/>
          <p:cNvSpPr>
            <a:spLocks noGrp="1"/>
          </p:cNvSpPr>
          <p:nvPr>
            <p:ph type="body" sz="half" idx="19"/>
          </p:nvPr>
        </p:nvSpPr>
        <p:spPr>
          <a:xfrm>
            <a:off x="4568864" y="5109107"/>
            <a:ext cx="3189955" cy="921409"/>
          </a:xfrm>
        </p:spPr>
        <p:txBody>
          <a:bodyPr>
            <a:noAutofit/>
          </a:bodyPr>
          <a:lstStyle/>
          <a:p>
            <a:pPr marL="285750" indent="-285750">
              <a:buFont typeface="Arial" panose="020B0604020202020204" pitchFamily="34" charset="0"/>
              <a:buChar char="•"/>
            </a:pPr>
            <a:r>
              <a:rPr lang="en-US" dirty="0" err="1" smtClean="0"/>
              <a:t>Espionagem</a:t>
            </a:r>
            <a:r>
              <a:rPr lang="en-US" dirty="0" smtClean="0"/>
              <a:t> de </a:t>
            </a:r>
            <a:r>
              <a:rPr lang="en-US" dirty="0" err="1" smtClean="0"/>
              <a:t>amplo</a:t>
            </a:r>
            <a:r>
              <a:rPr lang="en-US" dirty="0" smtClean="0"/>
              <a:t> </a:t>
            </a:r>
            <a:r>
              <a:rPr lang="en-US" dirty="0" err="1" smtClean="0"/>
              <a:t>espectro</a:t>
            </a:r>
            <a:r>
              <a:rPr lang="en-US" dirty="0" smtClean="0"/>
              <a:t>. </a:t>
            </a:r>
            <a:r>
              <a:rPr lang="en-US" b="1" dirty="0" err="1" smtClean="0"/>
              <a:t>Programas</a:t>
            </a:r>
            <a:r>
              <a:rPr lang="en-US" b="1" dirty="0" smtClean="0"/>
              <a:t> NSA – PRISM, Muscular, etc.. </a:t>
            </a:r>
          </a:p>
          <a:p>
            <a:pPr marL="285750" indent="-285750">
              <a:buFont typeface="Arial" panose="020B0604020202020204" pitchFamily="34" charset="0"/>
              <a:buChar char="•"/>
            </a:pPr>
            <a:r>
              <a:rPr lang="en-US" dirty="0" err="1"/>
              <a:t>Sabotagem</a:t>
            </a:r>
            <a:r>
              <a:rPr lang="en-US" dirty="0"/>
              <a:t>: </a:t>
            </a:r>
            <a:r>
              <a:rPr lang="en-US" dirty="0" err="1"/>
              <a:t>Stuxnet</a:t>
            </a:r>
            <a:r>
              <a:rPr lang="en-US" dirty="0"/>
              <a:t> (codename: Olympic Games)</a:t>
            </a:r>
          </a:p>
          <a:p>
            <a:pPr marL="285750" indent="-285750">
              <a:buFont typeface="Arial" panose="020B0604020202020204" pitchFamily="34" charset="0"/>
              <a:buChar char="•"/>
            </a:pPr>
            <a:endParaRPr lang="en-US" b="1" dirty="0"/>
          </a:p>
        </p:txBody>
      </p:sp>
      <p:sp>
        <p:nvSpPr>
          <p:cNvPr id="9" name="Espaço Reservado para Texto 8"/>
          <p:cNvSpPr>
            <a:spLocks noGrp="1"/>
          </p:cNvSpPr>
          <p:nvPr>
            <p:ph type="body" sz="quarter" idx="13"/>
          </p:nvPr>
        </p:nvSpPr>
        <p:spPr/>
        <p:txBody>
          <a:bodyPr/>
          <a:lstStyle/>
          <a:p>
            <a:r>
              <a:rPr lang="en-US" dirty="0" err="1" smtClean="0"/>
              <a:t>Grupos</a:t>
            </a:r>
            <a:r>
              <a:rPr lang="en-US" dirty="0" smtClean="0"/>
              <a:t> </a:t>
            </a:r>
            <a:r>
              <a:rPr lang="en-US" dirty="0" err="1" smtClean="0"/>
              <a:t>Terroristas</a:t>
            </a:r>
            <a:endParaRPr lang="en-US" dirty="0"/>
          </a:p>
        </p:txBody>
      </p:sp>
      <p:pic>
        <p:nvPicPr>
          <p:cNvPr id="18" name="Espaço Reservado para Imagem 17"/>
          <p:cNvPicPr>
            <a:picLocks noGrp="1" noChangeAspect="1"/>
          </p:cNvPicPr>
          <p:nvPr>
            <p:ph type="pic" idx="22"/>
          </p:nvPr>
        </p:nvPicPr>
        <p:blipFill>
          <a:blip r:embed="rId5"/>
          <a:srcRect t="419" b="419"/>
          <a:stretch>
            <a:fillRect/>
          </a:stretch>
        </p:blipFill>
        <p:spPr>
          <a:prstGeom prst="rect">
            <a:avLst/>
          </a:prstGeom>
        </p:spPr>
      </p:pic>
      <p:sp>
        <p:nvSpPr>
          <p:cNvPr id="11" name="Espaço Reservado para Texto 10"/>
          <p:cNvSpPr>
            <a:spLocks noGrp="1"/>
          </p:cNvSpPr>
          <p:nvPr>
            <p:ph type="body" sz="half" idx="20"/>
          </p:nvPr>
        </p:nvSpPr>
        <p:spPr/>
        <p:txBody>
          <a:bodyPr/>
          <a:lstStyle/>
          <a:p>
            <a:pPr marL="285750" indent="-285750">
              <a:buFont typeface="Arial" panose="020B0604020202020204" pitchFamily="34" charset="0"/>
              <a:buChar char="•"/>
            </a:pPr>
            <a:r>
              <a:rPr lang="en-US" dirty="0" err="1" smtClean="0"/>
              <a:t>Sabotagem</a:t>
            </a:r>
            <a:r>
              <a:rPr lang="en-US" dirty="0" smtClean="0"/>
              <a:t>: Aramco – </a:t>
            </a:r>
            <a:r>
              <a:rPr lang="en-US" dirty="0" err="1" smtClean="0"/>
              <a:t>Arábia</a:t>
            </a:r>
            <a:r>
              <a:rPr lang="en-US" dirty="0" smtClean="0"/>
              <a:t> </a:t>
            </a:r>
            <a:r>
              <a:rPr lang="en-US" dirty="0" err="1" smtClean="0"/>
              <a:t>Saudita</a:t>
            </a:r>
            <a:r>
              <a:rPr lang="en-US" dirty="0" smtClean="0"/>
              <a:t>, </a:t>
            </a:r>
            <a:r>
              <a:rPr lang="en-US" dirty="0" err="1" smtClean="0"/>
              <a:t>RasGas</a:t>
            </a:r>
            <a:r>
              <a:rPr lang="en-US" dirty="0" smtClean="0"/>
              <a:t> – Qatar</a:t>
            </a:r>
          </a:p>
          <a:p>
            <a:pPr marL="285750" indent="-285750">
              <a:buFont typeface="Arial" panose="020B0604020202020204" pitchFamily="34" charset="0"/>
              <a:buChar char="•"/>
            </a:pPr>
            <a:endParaRPr lang="en-US" dirty="0" smtClean="0"/>
          </a:p>
          <a:p>
            <a:endParaRPr lang="en-US" dirty="0"/>
          </a:p>
        </p:txBody>
      </p:sp>
      <p:pic>
        <p:nvPicPr>
          <p:cNvPr id="12" name="Picture 2" descr="http://www.apuratrustedservices.com/apura/wp-content/themes/twentyeleven/imgs/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343472" y="6534472"/>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tx1">
                    <a:alpha val="78000"/>
                  </a:schemeClr>
                </a:solidFill>
                <a:effectLst>
                  <a:outerShdw blurRad="50800" dist="38100" dir="2700000" algn="tl" rotWithShape="0">
                    <a:schemeClr val="bg1">
                      <a:alpha val="40000"/>
                    </a:schemeClr>
                  </a:outerShdw>
                </a:effectLst>
              </a:rPr>
              <a:t>Site: </a:t>
            </a:r>
            <a:r>
              <a:rPr lang="pt-BR" sz="1200" kern="0" dirty="0">
                <a:solidFill>
                  <a:schemeClr val="tx1">
                    <a:alpha val="78000"/>
                  </a:schemeClr>
                </a:solidFill>
                <a:effectLst>
                  <a:outerShdw blurRad="50800" dist="38100" dir="2700000" algn="tl" rotWithShape="0">
                    <a:schemeClr val="bg1">
                      <a:alpha val="40000"/>
                    </a:schemeClr>
                  </a:outerShdw>
                </a:effectLst>
              </a:rPr>
              <a:t>http://apura.com.br  </a:t>
            </a:r>
            <a:r>
              <a:rPr lang="en-US" sz="1200" b="0" kern="0" dirty="0">
                <a:solidFill>
                  <a:schemeClr val="tx1">
                    <a:alpha val="78000"/>
                  </a:schemeClr>
                </a:solidFill>
                <a:effectLst>
                  <a:outerShdw blurRad="50800" dist="38100" dir="2700000" algn="tl" rotWithShape="0">
                    <a:schemeClr val="bg1">
                      <a:alpha val="40000"/>
                    </a:schemeClr>
                  </a:outerShdw>
                </a:effectLst>
              </a:rPr>
              <a:t>Facebook: </a:t>
            </a:r>
            <a:r>
              <a:rPr lang="en-US" sz="1200" kern="0" dirty="0" err="1">
                <a:solidFill>
                  <a:schemeClr val="tx1">
                    <a:alpha val="78000"/>
                  </a:schemeClr>
                </a:solidFill>
                <a:effectLst>
                  <a:outerShdw blurRad="50800" dist="38100" dir="2700000" algn="tl" rotWithShape="0">
                    <a:schemeClr val="bg1">
                      <a:alpha val="40000"/>
                    </a:schemeClr>
                  </a:outerShdw>
                </a:effectLst>
              </a:rPr>
              <a:t>Apura.Oficial</a:t>
            </a:r>
            <a:r>
              <a:rPr lang="en-US" sz="1200" kern="0" dirty="0">
                <a:solidFill>
                  <a:schemeClr val="tx1">
                    <a:alpha val="78000"/>
                  </a:schemeClr>
                </a:solidFill>
                <a:effectLst>
                  <a:outerShdw blurRad="50800" dist="38100" dir="2700000" algn="tl" rotWithShape="0">
                    <a:schemeClr val="bg1">
                      <a:alpha val="40000"/>
                    </a:schemeClr>
                  </a:outerShdw>
                </a:effectLst>
              </a:rPr>
              <a:t>  </a:t>
            </a:r>
            <a:r>
              <a:rPr lang="en-US" sz="1200" b="0" kern="0" dirty="0">
                <a:solidFill>
                  <a:schemeClr val="tx1">
                    <a:alpha val="78000"/>
                  </a:schemeClr>
                </a:solidFill>
                <a:effectLst>
                  <a:outerShdw blurRad="50800" dist="38100" dir="2700000" algn="tl" rotWithShape="0">
                    <a:schemeClr val="bg1">
                      <a:alpha val="40000"/>
                    </a:schemeClr>
                  </a:outerShdw>
                </a:effectLst>
              </a:rPr>
              <a:t>Twitter: </a:t>
            </a:r>
            <a:r>
              <a:rPr lang="en-US" sz="1200" kern="0" dirty="0">
                <a:solidFill>
                  <a:schemeClr val="tx1">
                    <a:alpha val="78000"/>
                  </a:schemeClr>
                </a:solidFill>
                <a:effectLst>
                  <a:outerShdw blurRad="50800" dist="38100" dir="2700000" algn="tl" rotWithShape="0">
                    <a:schemeClr val="bg1">
                      <a:alpha val="40000"/>
                    </a:schemeClr>
                  </a:outerShdw>
                </a:effectLst>
              </a:rPr>
              <a:t>@</a:t>
            </a:r>
            <a:r>
              <a:rPr lang="en-US" sz="1200" kern="0" dirty="0" err="1">
                <a:solidFill>
                  <a:schemeClr val="tx1">
                    <a:alpha val="78000"/>
                  </a:schemeClr>
                </a:solidFill>
                <a:effectLst>
                  <a:outerShdw blurRad="50800" dist="38100" dir="2700000" algn="tl" rotWithShape="0">
                    <a:schemeClr val="bg1">
                      <a:alpha val="40000"/>
                    </a:schemeClr>
                  </a:outerShdw>
                </a:effectLst>
              </a:rPr>
              <a:t>apura_oficial</a:t>
            </a:r>
            <a:endParaRPr lang="en-US" sz="1200" kern="0" dirty="0">
              <a:solidFill>
                <a:schemeClr val="tx1">
                  <a:alpha val="78000"/>
                </a:schemeClr>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2546011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dirty="0" err="1"/>
              <a:t>A</a:t>
            </a:r>
            <a:r>
              <a:rPr lang="en-US" dirty="0" err="1" smtClean="0"/>
              <a:t>taques</a:t>
            </a:r>
            <a:r>
              <a:rPr lang="en-US" dirty="0" smtClean="0"/>
              <a:t> </a:t>
            </a:r>
            <a:r>
              <a:rPr lang="en-US" dirty="0" err="1" smtClean="0"/>
              <a:t>cibernéticos</a:t>
            </a:r>
            <a:r>
              <a:rPr lang="en-US" dirty="0" smtClean="0"/>
              <a:t> - </a:t>
            </a:r>
            <a:r>
              <a:rPr lang="en-US" dirty="0" err="1" smtClean="0"/>
              <a:t>evolução</a:t>
            </a:r>
            <a:endParaRPr lang="en-US" dirty="0"/>
          </a:p>
        </p:txBody>
      </p:sp>
      <p:sp>
        <p:nvSpPr>
          <p:cNvPr id="5" name="Espaço Reservado para Texto 4"/>
          <p:cNvSpPr>
            <a:spLocks noGrp="1"/>
          </p:cNvSpPr>
          <p:nvPr>
            <p:ph type="body" idx="1"/>
          </p:nvPr>
        </p:nvSpPr>
        <p:spPr>
          <a:xfrm>
            <a:off x="1062681" y="2610999"/>
            <a:ext cx="3221441" cy="576262"/>
          </a:xfrm>
        </p:spPr>
        <p:txBody>
          <a:bodyPr/>
          <a:lstStyle/>
          <a:p>
            <a:r>
              <a:rPr lang="en-US" dirty="0" err="1"/>
              <a:t>d</a:t>
            </a:r>
            <a:r>
              <a:rPr lang="en-US" dirty="0" err="1" smtClean="0"/>
              <a:t>esde</a:t>
            </a:r>
            <a:r>
              <a:rPr lang="en-US" dirty="0" smtClean="0"/>
              <a:t> 1986</a:t>
            </a:r>
            <a:endParaRPr lang="en-US" dirty="0"/>
          </a:p>
        </p:txBody>
      </p:sp>
      <p:sp>
        <p:nvSpPr>
          <p:cNvPr id="7" name="Espaço Reservado para Texto 6"/>
          <p:cNvSpPr>
            <a:spLocks noGrp="1"/>
          </p:cNvSpPr>
          <p:nvPr>
            <p:ph type="body" sz="quarter" idx="3"/>
          </p:nvPr>
        </p:nvSpPr>
        <p:spPr>
          <a:xfrm>
            <a:off x="4195505" y="2610999"/>
            <a:ext cx="3489755" cy="576262"/>
          </a:xfrm>
        </p:spPr>
        <p:txBody>
          <a:bodyPr/>
          <a:lstStyle/>
          <a:p>
            <a:r>
              <a:rPr lang="en-US" dirty="0" smtClean="0"/>
              <a:t>   2000 </a:t>
            </a:r>
            <a:r>
              <a:rPr lang="en-US" dirty="0" err="1" smtClean="0"/>
              <a:t>em</a:t>
            </a:r>
            <a:r>
              <a:rPr lang="en-US" dirty="0" smtClean="0"/>
              <a:t> </a:t>
            </a:r>
            <a:r>
              <a:rPr lang="en-US" dirty="0" err="1" smtClean="0"/>
              <a:t>diante</a:t>
            </a:r>
            <a:endParaRPr lang="en-US" dirty="0"/>
          </a:p>
        </p:txBody>
      </p:sp>
      <p:sp>
        <p:nvSpPr>
          <p:cNvPr id="19" name="Espaço Reservado para Texto 18"/>
          <p:cNvSpPr>
            <a:spLocks noGrp="1"/>
          </p:cNvSpPr>
          <p:nvPr>
            <p:ph type="body" sz="quarter" idx="13"/>
          </p:nvPr>
        </p:nvSpPr>
        <p:spPr>
          <a:xfrm>
            <a:off x="7839075" y="2603500"/>
            <a:ext cx="3259392" cy="576261"/>
          </a:xfrm>
        </p:spPr>
        <p:txBody>
          <a:bodyPr/>
          <a:lstStyle/>
          <a:p>
            <a:r>
              <a:rPr lang="en-US" dirty="0" smtClean="0"/>
              <a:t>2010 </a:t>
            </a:r>
            <a:r>
              <a:rPr lang="en-US" dirty="0" err="1" smtClean="0"/>
              <a:t>em</a:t>
            </a:r>
            <a:r>
              <a:rPr lang="en-US" dirty="0" smtClean="0"/>
              <a:t> </a:t>
            </a:r>
            <a:r>
              <a:rPr lang="en-US" dirty="0" err="1" smtClean="0"/>
              <a:t>diante</a:t>
            </a:r>
            <a:endParaRPr lang="en-US" dirty="0"/>
          </a:p>
        </p:txBody>
      </p:sp>
      <p:sp>
        <p:nvSpPr>
          <p:cNvPr id="22" name="Espaço Reservado para Texto 21"/>
          <p:cNvSpPr>
            <a:spLocks noGrp="1"/>
          </p:cNvSpPr>
          <p:nvPr>
            <p:ph type="body" sz="half" idx="17"/>
          </p:nvPr>
        </p:nvSpPr>
        <p:spPr/>
        <p:txBody>
          <a:bodyPr/>
          <a:lstStyle/>
          <a:p>
            <a:endParaRPr lang="en-US"/>
          </a:p>
        </p:txBody>
      </p:sp>
      <p:pic>
        <p:nvPicPr>
          <p:cNvPr id="28" name="Imagem 27"/>
          <p:cNvPicPr>
            <a:picLocks noChangeAspect="1"/>
          </p:cNvPicPr>
          <p:nvPr/>
        </p:nvPicPr>
        <p:blipFill>
          <a:blip r:embed="rId2"/>
          <a:stretch>
            <a:fillRect/>
          </a:stretch>
        </p:blipFill>
        <p:spPr>
          <a:xfrm>
            <a:off x="1154954" y="3254994"/>
            <a:ext cx="2585024" cy="2492702"/>
          </a:xfrm>
          <a:prstGeom prst="rect">
            <a:avLst/>
          </a:prstGeom>
        </p:spPr>
      </p:pic>
      <p:pic>
        <p:nvPicPr>
          <p:cNvPr id="25" name="Imagem 24"/>
          <p:cNvPicPr>
            <a:picLocks noChangeAspect="1"/>
          </p:cNvPicPr>
          <p:nvPr/>
        </p:nvPicPr>
        <p:blipFill>
          <a:blip r:embed="rId3"/>
          <a:stretch>
            <a:fillRect/>
          </a:stretch>
        </p:blipFill>
        <p:spPr>
          <a:xfrm>
            <a:off x="7920830" y="3254994"/>
            <a:ext cx="2987246" cy="2394667"/>
          </a:xfrm>
          <a:prstGeom prst="rect">
            <a:avLst/>
          </a:prstGeom>
        </p:spPr>
      </p:pic>
      <p:pic>
        <p:nvPicPr>
          <p:cNvPr id="1030" name="Picture 6" descr="http://www.livehacking.com/web/wp-content/uploads/2011/05/zeus_builder_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811" y="3254994"/>
            <a:ext cx="2837201" cy="18782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apuratrustedservices.com/apura/wp-content/themes/twentyeleven/imgs/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343472" y="6534472"/>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tx1">
                    <a:alpha val="78000"/>
                  </a:schemeClr>
                </a:solidFill>
                <a:effectLst>
                  <a:outerShdw blurRad="50800" dist="38100" dir="2700000" algn="tl" rotWithShape="0">
                    <a:schemeClr val="bg1">
                      <a:alpha val="40000"/>
                    </a:schemeClr>
                  </a:outerShdw>
                </a:effectLst>
              </a:rPr>
              <a:t>Site: </a:t>
            </a:r>
            <a:r>
              <a:rPr lang="pt-BR" sz="1200" kern="0" dirty="0">
                <a:solidFill>
                  <a:schemeClr val="tx1">
                    <a:alpha val="78000"/>
                  </a:schemeClr>
                </a:solidFill>
                <a:effectLst>
                  <a:outerShdw blurRad="50800" dist="38100" dir="2700000" algn="tl" rotWithShape="0">
                    <a:schemeClr val="bg1">
                      <a:alpha val="40000"/>
                    </a:schemeClr>
                  </a:outerShdw>
                </a:effectLst>
              </a:rPr>
              <a:t>http://apura.com.br  </a:t>
            </a:r>
            <a:r>
              <a:rPr lang="en-US" sz="1200" b="0" kern="0" dirty="0">
                <a:solidFill>
                  <a:schemeClr val="tx1">
                    <a:alpha val="78000"/>
                  </a:schemeClr>
                </a:solidFill>
                <a:effectLst>
                  <a:outerShdw blurRad="50800" dist="38100" dir="2700000" algn="tl" rotWithShape="0">
                    <a:schemeClr val="bg1">
                      <a:alpha val="40000"/>
                    </a:schemeClr>
                  </a:outerShdw>
                </a:effectLst>
              </a:rPr>
              <a:t>Facebook: </a:t>
            </a:r>
            <a:r>
              <a:rPr lang="en-US" sz="1200" kern="0" dirty="0" err="1">
                <a:solidFill>
                  <a:schemeClr val="tx1">
                    <a:alpha val="78000"/>
                  </a:schemeClr>
                </a:solidFill>
                <a:effectLst>
                  <a:outerShdw blurRad="50800" dist="38100" dir="2700000" algn="tl" rotWithShape="0">
                    <a:schemeClr val="bg1">
                      <a:alpha val="40000"/>
                    </a:schemeClr>
                  </a:outerShdw>
                </a:effectLst>
              </a:rPr>
              <a:t>Apura.Oficial</a:t>
            </a:r>
            <a:r>
              <a:rPr lang="en-US" sz="1200" kern="0" dirty="0">
                <a:solidFill>
                  <a:schemeClr val="tx1">
                    <a:alpha val="78000"/>
                  </a:schemeClr>
                </a:solidFill>
                <a:effectLst>
                  <a:outerShdw blurRad="50800" dist="38100" dir="2700000" algn="tl" rotWithShape="0">
                    <a:schemeClr val="bg1">
                      <a:alpha val="40000"/>
                    </a:schemeClr>
                  </a:outerShdw>
                </a:effectLst>
              </a:rPr>
              <a:t>  </a:t>
            </a:r>
            <a:r>
              <a:rPr lang="en-US" sz="1200" b="0" kern="0" dirty="0">
                <a:solidFill>
                  <a:schemeClr val="tx1">
                    <a:alpha val="78000"/>
                  </a:schemeClr>
                </a:solidFill>
                <a:effectLst>
                  <a:outerShdw blurRad="50800" dist="38100" dir="2700000" algn="tl" rotWithShape="0">
                    <a:schemeClr val="bg1">
                      <a:alpha val="40000"/>
                    </a:schemeClr>
                  </a:outerShdw>
                </a:effectLst>
              </a:rPr>
              <a:t>Twitter: </a:t>
            </a:r>
            <a:r>
              <a:rPr lang="en-US" sz="1200" kern="0" dirty="0">
                <a:solidFill>
                  <a:schemeClr val="tx1">
                    <a:alpha val="78000"/>
                  </a:schemeClr>
                </a:solidFill>
                <a:effectLst>
                  <a:outerShdw blurRad="50800" dist="38100" dir="2700000" algn="tl" rotWithShape="0">
                    <a:schemeClr val="bg1">
                      <a:alpha val="40000"/>
                    </a:schemeClr>
                  </a:outerShdw>
                </a:effectLst>
              </a:rPr>
              <a:t>@</a:t>
            </a:r>
            <a:r>
              <a:rPr lang="en-US" sz="1200" kern="0" dirty="0" err="1">
                <a:solidFill>
                  <a:schemeClr val="tx1">
                    <a:alpha val="78000"/>
                  </a:schemeClr>
                </a:solidFill>
                <a:effectLst>
                  <a:outerShdw blurRad="50800" dist="38100" dir="2700000" algn="tl" rotWithShape="0">
                    <a:schemeClr val="bg1">
                      <a:alpha val="40000"/>
                    </a:schemeClr>
                  </a:outerShdw>
                </a:effectLst>
              </a:rPr>
              <a:t>apura_oficial</a:t>
            </a:r>
            <a:endParaRPr lang="en-US" sz="1200" kern="0" dirty="0">
              <a:solidFill>
                <a:schemeClr val="tx1">
                  <a:alpha val="78000"/>
                </a:schemeClr>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3163244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Atacantes</a:t>
            </a:r>
            <a:r>
              <a:rPr lang="en-US" dirty="0" smtClean="0"/>
              <a:t> </a:t>
            </a:r>
            <a:r>
              <a:rPr lang="en-US" dirty="0" err="1" smtClean="0"/>
              <a:t>por</a:t>
            </a:r>
            <a:r>
              <a:rPr lang="en-US" dirty="0" smtClean="0"/>
              <a:t> </a:t>
            </a:r>
            <a:r>
              <a:rPr lang="en-US" dirty="0" err="1" smtClean="0"/>
              <a:t>grau</a:t>
            </a:r>
            <a:r>
              <a:rPr lang="en-US" dirty="0" smtClean="0"/>
              <a:t> de </a:t>
            </a:r>
            <a:r>
              <a:rPr lang="en-US" dirty="0" err="1" smtClean="0"/>
              <a:t>Sofisticação</a:t>
            </a:r>
            <a:r>
              <a:rPr lang="en-US" dirty="0" smtClean="0"/>
              <a:t> e </a:t>
            </a:r>
            <a:r>
              <a:rPr lang="en-US" dirty="0" err="1" smtClean="0"/>
              <a:t>Determinação</a:t>
            </a:r>
            <a:endParaRPr lang="en-US" dirty="0"/>
          </a:p>
        </p:txBody>
      </p:sp>
      <p:pic>
        <p:nvPicPr>
          <p:cNvPr id="4" name="Imagem 3"/>
          <p:cNvPicPr>
            <a:picLocks noChangeAspect="1"/>
          </p:cNvPicPr>
          <p:nvPr/>
        </p:nvPicPr>
        <p:blipFill>
          <a:blip r:embed="rId2"/>
          <a:stretch>
            <a:fillRect/>
          </a:stretch>
        </p:blipFill>
        <p:spPr>
          <a:xfrm>
            <a:off x="1547117" y="2428554"/>
            <a:ext cx="8686800" cy="4343400"/>
          </a:xfrm>
          <a:prstGeom prst="rect">
            <a:avLst/>
          </a:prstGeom>
        </p:spPr>
      </p:pic>
      <p:pic>
        <p:nvPicPr>
          <p:cNvPr id="5" name="Picture 2" descr="http://www.apuratrustedservices.com/apura/wp-content/themes/twentyeleven/imgs/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11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p:cNvSpPr>
            <a:spLocks noGrp="1"/>
          </p:cNvSpPr>
          <p:nvPr>
            <p:ph type="title"/>
          </p:nvPr>
        </p:nvSpPr>
        <p:spPr/>
        <p:txBody>
          <a:bodyPr/>
          <a:lstStyle/>
          <a:p>
            <a:r>
              <a:rPr lang="en-US" dirty="0" err="1" smtClean="0"/>
              <a:t>Níveis</a:t>
            </a:r>
            <a:r>
              <a:rPr lang="en-US" dirty="0" smtClean="0"/>
              <a:t> de </a:t>
            </a:r>
            <a:r>
              <a:rPr lang="en-US" dirty="0" err="1" smtClean="0"/>
              <a:t>ameaças</a:t>
            </a:r>
            <a:r>
              <a:rPr lang="en-US" dirty="0" smtClean="0"/>
              <a:t> </a:t>
            </a:r>
            <a:r>
              <a:rPr lang="en-US" dirty="0" err="1" smtClean="0"/>
              <a:t>por</a:t>
            </a:r>
            <a:r>
              <a:rPr lang="en-US" dirty="0" smtClean="0"/>
              <a:t> </a:t>
            </a:r>
            <a:r>
              <a:rPr lang="en-US" dirty="0" err="1" smtClean="0"/>
              <a:t>tipo</a:t>
            </a:r>
            <a:r>
              <a:rPr lang="en-US" dirty="0" smtClean="0"/>
              <a:t> de </a:t>
            </a:r>
            <a:r>
              <a:rPr lang="en-US" dirty="0" err="1" smtClean="0"/>
              <a:t>organização</a:t>
            </a:r>
            <a:r>
              <a:rPr lang="en-US" dirty="0" smtClean="0"/>
              <a:t> </a:t>
            </a:r>
            <a:r>
              <a:rPr lang="en-US" dirty="0" err="1" smtClean="0"/>
              <a:t>alvo</a:t>
            </a:r>
            <a:r>
              <a:rPr lang="en-US" dirty="0" smtClean="0"/>
              <a:t>:</a:t>
            </a:r>
            <a:endParaRPr lang="en-US" dirty="0"/>
          </a:p>
        </p:txBody>
      </p:sp>
      <p:pic>
        <p:nvPicPr>
          <p:cNvPr id="13" name="Picture 3" descr="image9.png"/>
          <p:cNvPicPr>
            <a:picLocks noChangeAspect="1"/>
          </p:cNvPicPr>
          <p:nvPr/>
        </p:nvPicPr>
        <p:blipFill>
          <a:blip r:embed="rId2" cstate="print"/>
          <a:srcRect/>
          <a:stretch>
            <a:fillRect/>
          </a:stretch>
        </p:blipFill>
        <p:spPr bwMode="auto">
          <a:xfrm>
            <a:off x="1875103" y="2676675"/>
            <a:ext cx="8229824" cy="3905622"/>
          </a:xfrm>
          <a:prstGeom prst="rect">
            <a:avLst/>
          </a:prstGeom>
          <a:noFill/>
          <a:ln w="12700" cap="flat" cmpd="sng">
            <a:noFill/>
            <a:prstDash val="solid"/>
            <a:miter lim="0"/>
            <a:headEnd type="none" w="med" len="med"/>
            <a:tailEnd type="none" w="med" len="med"/>
          </a:ln>
          <a:effectLst/>
        </p:spPr>
      </p:pic>
      <p:sp>
        <p:nvSpPr>
          <p:cNvPr id="14" name="Rectangle 4"/>
          <p:cNvSpPr>
            <a:spLocks/>
          </p:cNvSpPr>
          <p:nvPr/>
        </p:nvSpPr>
        <p:spPr bwMode="auto">
          <a:xfrm>
            <a:off x="5954934" y="6582297"/>
            <a:ext cx="3961433" cy="286867"/>
          </a:xfrm>
          <a:prstGeom prst="rect">
            <a:avLst/>
          </a:prstGeom>
          <a:noFill/>
          <a:ln w="12700" cap="flat" cmpd="sng">
            <a:noFill/>
            <a:prstDash val="solid"/>
            <a:miter lim="0"/>
            <a:headEnd/>
            <a:tailEnd/>
          </a:ln>
          <a:effectLst/>
        </p:spPr>
        <p:txBody>
          <a:bodyPr lIns="86876" tIns="43438" rIns="86876" bIns="43438"/>
          <a:lstStyle/>
          <a:p>
            <a:pPr algn="r" defTabSz="890705">
              <a:spcBef>
                <a:spcPts val="844"/>
              </a:spcBef>
            </a:pPr>
            <a:r>
              <a:rPr lang="en-US" sz="1300" dirty="0" err="1" smtClean="0">
                <a:latin typeface="Helvetica" charset="0"/>
                <a:ea typeface="Helvetica" charset="0"/>
                <a:cs typeface="Helvetica" charset="0"/>
                <a:sym typeface="Helvetica" charset="0"/>
              </a:rPr>
              <a:t>Fonte</a:t>
            </a:r>
            <a:r>
              <a:rPr lang="en-US" sz="1300" dirty="0" smtClean="0">
                <a:latin typeface="Helvetica" charset="0"/>
                <a:ea typeface="Helvetica" charset="0"/>
                <a:cs typeface="Helvetica" charset="0"/>
                <a:sym typeface="Helvetica" charset="0"/>
              </a:rPr>
              <a:t>: David Ross</a:t>
            </a:r>
            <a:endParaRPr lang="en-US" dirty="0"/>
          </a:p>
        </p:txBody>
      </p:sp>
      <p:pic>
        <p:nvPicPr>
          <p:cNvPr id="15" name="Espaço Reservado para Imagem 17"/>
          <p:cNvPicPr>
            <a:picLocks noChangeAspect="1"/>
          </p:cNvPicPr>
          <p:nvPr/>
        </p:nvPicPr>
        <p:blipFill>
          <a:blip r:embed="rId3"/>
          <a:srcRect t="419" b="419"/>
          <a:stretch>
            <a:fillRect/>
          </a:stretch>
        </p:blipFill>
        <p:spPr>
          <a:xfrm>
            <a:off x="8663689" y="2774022"/>
            <a:ext cx="1527836" cy="894716"/>
          </a:xfrm>
          <a:prstGeom prst="rect">
            <a:avLst/>
          </a:prstGeom>
          <a:noFill/>
          <a:ln w="57240">
            <a:solidFill>
              <a:srgbClr val="000000"/>
            </a:solidFill>
            <a:miter lim="800000"/>
            <a:headEnd/>
            <a:tailEnd/>
          </a:ln>
          <a:effectLst>
            <a:outerShdw dist="17819" dir="2700000" algn="ctr" rotWithShape="0">
              <a:srgbClr val="808080"/>
            </a:outerShdw>
          </a:effectLst>
        </p:spPr>
      </p:pic>
      <p:pic>
        <p:nvPicPr>
          <p:cNvPr id="16" name="Espaço Reservado para Imagem 14"/>
          <p:cNvPicPr>
            <a:picLocks noChangeAspect="1"/>
          </p:cNvPicPr>
          <p:nvPr/>
        </p:nvPicPr>
        <p:blipFill>
          <a:blip r:embed="rId4"/>
          <a:srcRect t="21787" b="21787"/>
          <a:stretch>
            <a:fillRect/>
          </a:stretch>
        </p:blipFill>
        <p:spPr>
          <a:xfrm>
            <a:off x="9253748" y="4053315"/>
            <a:ext cx="1504649" cy="867804"/>
          </a:xfrm>
          <a:prstGeom prst="rect">
            <a:avLst/>
          </a:prstGeom>
          <a:noFill/>
          <a:ln w="57240">
            <a:solidFill>
              <a:srgbClr val="000000"/>
            </a:solidFill>
            <a:miter lim="800000"/>
            <a:headEnd/>
            <a:tailEnd/>
          </a:ln>
          <a:effectLst>
            <a:outerShdw dist="17819" dir="2700000" algn="ctr" rotWithShape="0">
              <a:srgbClr val="808080"/>
            </a:outerShdw>
          </a:effectLst>
        </p:spPr>
      </p:pic>
      <p:pic>
        <p:nvPicPr>
          <p:cNvPr id="17" name="Picture 3"/>
          <p:cNvPicPr>
            <a:picLocks noChangeAspect="1" noChangeArrowheads="1"/>
          </p:cNvPicPr>
          <p:nvPr/>
        </p:nvPicPr>
        <p:blipFill>
          <a:blip r:embed="rId5" cstate="print"/>
          <a:srcRect t="29302" b="29302"/>
          <a:stretch>
            <a:fillRect/>
          </a:stretch>
        </p:blipFill>
        <p:spPr bwMode="auto">
          <a:xfrm>
            <a:off x="9996063" y="5415840"/>
            <a:ext cx="1553385" cy="909678"/>
          </a:xfrm>
          <a:prstGeom prst="rect">
            <a:avLst/>
          </a:prstGeom>
          <a:noFill/>
          <a:ln w="57240">
            <a:solidFill>
              <a:srgbClr val="000000"/>
            </a:solidFill>
            <a:miter lim="800000"/>
            <a:headEnd/>
            <a:tailEnd/>
          </a:ln>
          <a:effectLst>
            <a:outerShdw dist="17819" dir="2700000" algn="ctr" rotWithShape="0">
              <a:srgbClr val="808080"/>
            </a:outerShdw>
          </a:effectLst>
        </p:spPr>
      </p:pic>
      <p:pic>
        <p:nvPicPr>
          <p:cNvPr id="8" name="Picture 2" descr="http://www.apuratrustedservices.com/apura/wp-content/themes/twentyeleven/imgs/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759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Trojans Governamentais, </a:t>
            </a:r>
            <a:r>
              <a:rPr lang="pt-BR" sz="2500" dirty="0" err="1" smtClean="0"/>
              <a:t>RATs</a:t>
            </a:r>
            <a:r>
              <a:rPr lang="pt-BR" sz="2500" dirty="0" smtClean="0"/>
              <a:t> para GOV e Mercado de </a:t>
            </a:r>
            <a:r>
              <a:rPr lang="pt-BR" sz="2500" dirty="0" err="1" smtClean="0"/>
              <a:t>Exploits</a:t>
            </a:r>
            <a:r>
              <a:rPr lang="pt-BR" sz="2500" dirty="0" smtClean="0"/>
              <a:t> e Vulnerabilidades para GOV</a:t>
            </a:r>
            <a:endParaRPr lang="en-US" sz="2500" dirty="0"/>
          </a:p>
        </p:txBody>
      </p:sp>
      <p:sp>
        <p:nvSpPr>
          <p:cNvPr id="13" name="Espaço Reservado para Texto 12"/>
          <p:cNvSpPr>
            <a:spLocks noGrp="1"/>
          </p:cNvSpPr>
          <p:nvPr>
            <p:ph type="body" idx="1"/>
          </p:nvPr>
        </p:nvSpPr>
        <p:spPr/>
        <p:txBody>
          <a:bodyPr/>
          <a:lstStyle/>
          <a:p>
            <a:r>
              <a:rPr lang="pt-BR" dirty="0" smtClean="0"/>
              <a:t>Trojan.GOV</a:t>
            </a:r>
            <a:endParaRPr lang="en-US" dirty="0"/>
          </a:p>
        </p:txBody>
      </p:sp>
      <p:sp>
        <p:nvSpPr>
          <p:cNvPr id="14" name="Espaço Reservado para Texto 13"/>
          <p:cNvSpPr>
            <a:spLocks noGrp="1"/>
          </p:cNvSpPr>
          <p:nvPr>
            <p:ph type="body" sz="quarter" idx="3"/>
          </p:nvPr>
        </p:nvSpPr>
        <p:spPr/>
        <p:txBody>
          <a:bodyPr/>
          <a:lstStyle/>
          <a:p>
            <a:r>
              <a:rPr lang="pt-BR" dirty="0" err="1" smtClean="0"/>
              <a:t>RATs</a:t>
            </a:r>
            <a:r>
              <a:rPr lang="pt-BR" dirty="0" smtClean="0"/>
              <a:t> para GOV</a:t>
            </a:r>
            <a:endParaRPr lang="en-US" dirty="0"/>
          </a:p>
        </p:txBody>
      </p:sp>
      <p:sp>
        <p:nvSpPr>
          <p:cNvPr id="15" name="Espaço Reservado para Texto 14"/>
          <p:cNvSpPr>
            <a:spLocks noGrp="1"/>
          </p:cNvSpPr>
          <p:nvPr>
            <p:ph type="body" sz="quarter" idx="13"/>
          </p:nvPr>
        </p:nvSpPr>
        <p:spPr/>
        <p:txBody>
          <a:bodyPr/>
          <a:lstStyle/>
          <a:p>
            <a:r>
              <a:rPr lang="pt-BR" dirty="0" err="1" smtClean="0"/>
              <a:t>Exploits</a:t>
            </a:r>
            <a:r>
              <a:rPr lang="pt-BR" dirty="0" smtClean="0"/>
              <a:t> a venda</a:t>
            </a:r>
            <a:endParaRPr lang="en-US" dirty="0"/>
          </a:p>
        </p:txBody>
      </p:sp>
      <p:pic>
        <p:nvPicPr>
          <p:cNvPr id="3" name="Imagem 2"/>
          <p:cNvPicPr>
            <a:picLocks noChangeAspect="1"/>
          </p:cNvPicPr>
          <p:nvPr/>
        </p:nvPicPr>
        <p:blipFill>
          <a:blip r:embed="rId2"/>
          <a:stretch>
            <a:fillRect/>
          </a:stretch>
        </p:blipFill>
        <p:spPr>
          <a:xfrm>
            <a:off x="8129811" y="4502745"/>
            <a:ext cx="2213582" cy="670783"/>
          </a:xfrm>
          <a:prstGeom prst="rect">
            <a:avLst/>
          </a:prstGeom>
        </p:spPr>
      </p:pic>
      <p:pic>
        <p:nvPicPr>
          <p:cNvPr id="3076" name="Picture 4" descr="http://www.issworldtraining.com/iss_wash/isslogos/logo_vup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811" y="3472946"/>
            <a:ext cx="2271247" cy="678949"/>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p:cNvPicPr>
            <a:picLocks noChangeAspect="1"/>
          </p:cNvPicPr>
          <p:nvPr/>
        </p:nvPicPr>
        <p:blipFill>
          <a:blip r:embed="rId4"/>
          <a:stretch>
            <a:fillRect/>
          </a:stretch>
        </p:blipFill>
        <p:spPr>
          <a:xfrm>
            <a:off x="1294541" y="4730726"/>
            <a:ext cx="1352844" cy="1119080"/>
          </a:xfrm>
          <a:prstGeom prst="rect">
            <a:avLst/>
          </a:prstGeom>
        </p:spPr>
      </p:pic>
      <p:pic>
        <p:nvPicPr>
          <p:cNvPr id="3078" name="Picture 6" descr="http://www.wired.com/images/article/full/2007/07/fbi_spy_0718_fu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541" y="3319770"/>
            <a:ext cx="1424997" cy="1068748"/>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p:cNvPicPr>
            <a:picLocks noChangeAspect="1"/>
          </p:cNvPicPr>
          <p:nvPr/>
        </p:nvPicPr>
        <p:blipFill>
          <a:blip r:embed="rId6"/>
          <a:stretch>
            <a:fillRect/>
          </a:stretch>
        </p:blipFill>
        <p:spPr>
          <a:xfrm>
            <a:off x="4745869" y="3319770"/>
            <a:ext cx="2493235" cy="566379"/>
          </a:xfrm>
          <a:prstGeom prst="rect">
            <a:avLst/>
          </a:prstGeom>
        </p:spPr>
      </p:pic>
      <p:pic>
        <p:nvPicPr>
          <p:cNvPr id="21" name="Imagem 20"/>
          <p:cNvPicPr>
            <a:picLocks noChangeAspect="1"/>
          </p:cNvPicPr>
          <p:nvPr/>
        </p:nvPicPr>
        <p:blipFill>
          <a:blip r:embed="rId7"/>
          <a:stretch>
            <a:fillRect/>
          </a:stretch>
        </p:blipFill>
        <p:spPr>
          <a:xfrm>
            <a:off x="4885911" y="4445080"/>
            <a:ext cx="2213149" cy="1242073"/>
          </a:xfrm>
          <a:prstGeom prst="rect">
            <a:avLst/>
          </a:prstGeom>
        </p:spPr>
      </p:pic>
      <p:pic>
        <p:nvPicPr>
          <p:cNvPr id="12" name="Picture 2" descr="http://www.apuratrustedservices.com/apura/wp-content/themes/twentyeleven/imgs/logo.png"/>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1343472" y="6534472"/>
            <a:ext cx="9649072" cy="1143000"/>
          </a:xfrm>
          <a:prstGeom prst="rect">
            <a:avLst/>
          </a:prstGeom>
        </p:spPr>
        <p:txBody>
          <a:bodyPr/>
          <a:lstStyle>
            <a:lvl1pPr algn="l" rtl="0" eaLnBrk="0" fontAlgn="base" hangingPunct="0">
              <a:spcBef>
                <a:spcPct val="0"/>
              </a:spcBef>
              <a:spcAft>
                <a:spcPct val="0"/>
              </a:spcAft>
              <a:defRPr sz="2300" b="1">
                <a:solidFill>
                  <a:srgbClr val="003366"/>
                </a:solidFill>
                <a:latin typeface="+mj-lt"/>
                <a:ea typeface="MS PGothic" pitchFamily="34" charset="-128"/>
                <a:cs typeface="ＭＳ Ｐゴシック"/>
              </a:defRPr>
            </a:lvl1pPr>
            <a:lvl2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2pPr>
            <a:lvl3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3pPr>
            <a:lvl4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4pPr>
            <a:lvl5pPr algn="l" rtl="0" eaLnBrk="0" fontAlgn="base" hangingPunct="0">
              <a:spcBef>
                <a:spcPct val="0"/>
              </a:spcBef>
              <a:spcAft>
                <a:spcPct val="0"/>
              </a:spcAft>
              <a:defRPr sz="2300" b="1">
                <a:solidFill>
                  <a:srgbClr val="003366"/>
                </a:solidFill>
                <a:latin typeface="DIN-Black" pitchFamily="50" charset="0"/>
                <a:ea typeface="MS PGothic" pitchFamily="34" charset="-128"/>
                <a:cs typeface="ＭＳ Ｐゴシック"/>
              </a:defRPr>
            </a:lvl5pPr>
            <a:lvl6pPr marL="457200" algn="l" rtl="0" eaLnBrk="1" fontAlgn="base" hangingPunct="1">
              <a:spcBef>
                <a:spcPct val="0"/>
              </a:spcBef>
              <a:spcAft>
                <a:spcPct val="0"/>
              </a:spcAft>
              <a:defRPr sz="2300" b="1">
                <a:solidFill>
                  <a:srgbClr val="003366"/>
                </a:solidFill>
                <a:latin typeface="DIN-Black" pitchFamily="50" charset="0"/>
              </a:defRPr>
            </a:lvl6pPr>
            <a:lvl7pPr marL="914400" algn="l" rtl="0" eaLnBrk="1" fontAlgn="base" hangingPunct="1">
              <a:spcBef>
                <a:spcPct val="0"/>
              </a:spcBef>
              <a:spcAft>
                <a:spcPct val="0"/>
              </a:spcAft>
              <a:defRPr sz="2300" b="1">
                <a:solidFill>
                  <a:srgbClr val="003366"/>
                </a:solidFill>
                <a:latin typeface="DIN-Black" pitchFamily="50" charset="0"/>
              </a:defRPr>
            </a:lvl7pPr>
            <a:lvl8pPr marL="1371600" algn="l" rtl="0" eaLnBrk="1" fontAlgn="base" hangingPunct="1">
              <a:spcBef>
                <a:spcPct val="0"/>
              </a:spcBef>
              <a:spcAft>
                <a:spcPct val="0"/>
              </a:spcAft>
              <a:defRPr sz="2300" b="1">
                <a:solidFill>
                  <a:srgbClr val="003366"/>
                </a:solidFill>
                <a:latin typeface="DIN-Black" pitchFamily="50" charset="0"/>
              </a:defRPr>
            </a:lvl8pPr>
            <a:lvl9pPr marL="1828800" algn="l" rtl="0" eaLnBrk="1" fontAlgn="base" hangingPunct="1">
              <a:spcBef>
                <a:spcPct val="0"/>
              </a:spcBef>
              <a:spcAft>
                <a:spcPct val="0"/>
              </a:spcAft>
              <a:defRPr sz="2300" b="1">
                <a:solidFill>
                  <a:srgbClr val="003366"/>
                </a:solidFill>
                <a:latin typeface="DIN-Black" pitchFamily="50" charset="0"/>
              </a:defRPr>
            </a:lvl9pPr>
          </a:lstStyle>
          <a:p>
            <a:pPr algn="ctr"/>
            <a:r>
              <a:rPr lang="pt-BR" sz="1200" b="0" kern="0" dirty="0">
                <a:solidFill>
                  <a:schemeClr val="tx1">
                    <a:alpha val="78000"/>
                  </a:schemeClr>
                </a:solidFill>
                <a:effectLst>
                  <a:outerShdw blurRad="50800" dist="38100" dir="2700000" algn="tl" rotWithShape="0">
                    <a:schemeClr val="bg1">
                      <a:alpha val="40000"/>
                    </a:schemeClr>
                  </a:outerShdw>
                </a:effectLst>
              </a:rPr>
              <a:t>Site: </a:t>
            </a:r>
            <a:r>
              <a:rPr lang="pt-BR" sz="1200" kern="0" dirty="0">
                <a:solidFill>
                  <a:schemeClr val="tx1">
                    <a:alpha val="78000"/>
                  </a:schemeClr>
                </a:solidFill>
                <a:effectLst>
                  <a:outerShdw blurRad="50800" dist="38100" dir="2700000" algn="tl" rotWithShape="0">
                    <a:schemeClr val="bg1">
                      <a:alpha val="40000"/>
                    </a:schemeClr>
                  </a:outerShdw>
                </a:effectLst>
              </a:rPr>
              <a:t>http://apura.com.br  </a:t>
            </a:r>
            <a:r>
              <a:rPr lang="en-US" sz="1200" b="0" kern="0" dirty="0">
                <a:solidFill>
                  <a:schemeClr val="tx1">
                    <a:alpha val="78000"/>
                  </a:schemeClr>
                </a:solidFill>
                <a:effectLst>
                  <a:outerShdw blurRad="50800" dist="38100" dir="2700000" algn="tl" rotWithShape="0">
                    <a:schemeClr val="bg1">
                      <a:alpha val="40000"/>
                    </a:schemeClr>
                  </a:outerShdw>
                </a:effectLst>
              </a:rPr>
              <a:t>Facebook: </a:t>
            </a:r>
            <a:r>
              <a:rPr lang="en-US" sz="1200" kern="0" dirty="0" err="1">
                <a:solidFill>
                  <a:schemeClr val="tx1">
                    <a:alpha val="78000"/>
                  </a:schemeClr>
                </a:solidFill>
                <a:effectLst>
                  <a:outerShdw blurRad="50800" dist="38100" dir="2700000" algn="tl" rotWithShape="0">
                    <a:schemeClr val="bg1">
                      <a:alpha val="40000"/>
                    </a:schemeClr>
                  </a:outerShdw>
                </a:effectLst>
              </a:rPr>
              <a:t>Apura.Oficial</a:t>
            </a:r>
            <a:r>
              <a:rPr lang="en-US" sz="1200" kern="0" dirty="0">
                <a:solidFill>
                  <a:schemeClr val="tx1">
                    <a:alpha val="78000"/>
                  </a:schemeClr>
                </a:solidFill>
                <a:effectLst>
                  <a:outerShdw blurRad="50800" dist="38100" dir="2700000" algn="tl" rotWithShape="0">
                    <a:schemeClr val="bg1">
                      <a:alpha val="40000"/>
                    </a:schemeClr>
                  </a:outerShdw>
                </a:effectLst>
              </a:rPr>
              <a:t>  </a:t>
            </a:r>
            <a:r>
              <a:rPr lang="en-US" sz="1200" b="0" kern="0" dirty="0">
                <a:solidFill>
                  <a:schemeClr val="tx1">
                    <a:alpha val="78000"/>
                  </a:schemeClr>
                </a:solidFill>
                <a:effectLst>
                  <a:outerShdw blurRad="50800" dist="38100" dir="2700000" algn="tl" rotWithShape="0">
                    <a:schemeClr val="bg1">
                      <a:alpha val="40000"/>
                    </a:schemeClr>
                  </a:outerShdw>
                </a:effectLst>
              </a:rPr>
              <a:t>Twitter: </a:t>
            </a:r>
            <a:r>
              <a:rPr lang="en-US" sz="1200" kern="0" dirty="0">
                <a:solidFill>
                  <a:schemeClr val="tx1">
                    <a:alpha val="78000"/>
                  </a:schemeClr>
                </a:solidFill>
                <a:effectLst>
                  <a:outerShdw blurRad="50800" dist="38100" dir="2700000" algn="tl" rotWithShape="0">
                    <a:schemeClr val="bg1">
                      <a:alpha val="40000"/>
                    </a:schemeClr>
                  </a:outerShdw>
                </a:effectLst>
              </a:rPr>
              <a:t>@</a:t>
            </a:r>
            <a:r>
              <a:rPr lang="en-US" sz="1200" kern="0" dirty="0" err="1">
                <a:solidFill>
                  <a:schemeClr val="tx1">
                    <a:alpha val="78000"/>
                  </a:schemeClr>
                </a:solidFill>
                <a:effectLst>
                  <a:outerShdw blurRad="50800" dist="38100" dir="2700000" algn="tl" rotWithShape="0">
                    <a:schemeClr val="bg1">
                      <a:alpha val="40000"/>
                    </a:schemeClr>
                  </a:outerShdw>
                </a:effectLst>
              </a:rPr>
              <a:t>apura_oficial</a:t>
            </a:r>
            <a:endParaRPr lang="en-US" sz="1200" kern="0" dirty="0">
              <a:solidFill>
                <a:schemeClr val="tx1">
                  <a:alpha val="78000"/>
                </a:schemeClr>
              </a:solidFill>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57789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Coleta de Dados por Agências de Inteligência Estrangeiras – NSA </a:t>
            </a:r>
            <a:endParaRPr lang="en-US" dirty="0"/>
          </a:p>
        </p:txBody>
      </p:sp>
      <p:sp>
        <p:nvSpPr>
          <p:cNvPr id="3" name="Retângulo 2"/>
          <p:cNvSpPr/>
          <p:nvPr/>
        </p:nvSpPr>
        <p:spPr>
          <a:xfrm>
            <a:off x="6038334" y="2308155"/>
            <a:ext cx="6096000" cy="4370427"/>
          </a:xfrm>
          <a:prstGeom prst="rect">
            <a:avLst/>
          </a:prstGeom>
        </p:spPr>
        <p:txBody>
          <a:bodyPr>
            <a:spAutoFit/>
          </a:bodyPr>
          <a:lstStyle/>
          <a:p>
            <a:pPr marL="342900" indent="-342900">
              <a:spcBef>
                <a:spcPts val="1000"/>
              </a:spcBef>
              <a:buClr>
                <a:schemeClr val="accent1"/>
              </a:buClr>
              <a:buSzPct val="80000"/>
              <a:buFont typeface="Wingdings 3" charset="2"/>
              <a:buChar char=""/>
            </a:pPr>
            <a:r>
              <a:rPr lang="en-US" dirty="0" err="1">
                <a:solidFill>
                  <a:schemeClr val="tx1">
                    <a:lumMod val="75000"/>
                    <a:lumOff val="25000"/>
                  </a:schemeClr>
                </a:solidFill>
              </a:rPr>
              <a:t>Programas</a:t>
            </a:r>
            <a:r>
              <a:rPr lang="en-US" dirty="0">
                <a:solidFill>
                  <a:schemeClr val="tx1">
                    <a:lumMod val="75000"/>
                    <a:lumOff val="25000"/>
                  </a:schemeClr>
                </a:solidFill>
              </a:rPr>
              <a:t>:</a:t>
            </a:r>
          </a:p>
          <a:p>
            <a:endParaRPr lang="en-US" sz="1000" dirty="0"/>
          </a:p>
          <a:p>
            <a:r>
              <a:rPr lang="en-US" sz="1000" dirty="0"/>
              <a:t>Boundless Informant – Computer program that physically performs the data collection.</a:t>
            </a:r>
          </a:p>
          <a:p>
            <a:r>
              <a:rPr lang="en-US" sz="1000" dirty="0" err="1"/>
              <a:t>Dropmire</a:t>
            </a:r>
            <a:r>
              <a:rPr lang="en-US" sz="1000" dirty="0"/>
              <a:t> – A program that specifically targets foreign embassies and diplomats</a:t>
            </a:r>
          </a:p>
          <a:p>
            <a:r>
              <a:rPr lang="en-US" sz="1000" dirty="0" err="1"/>
              <a:t>XKeyscore</a:t>
            </a:r>
            <a:r>
              <a:rPr lang="en-US" sz="1000" dirty="0"/>
              <a:t> – A program which allows searching collected data in a variety of ways.</a:t>
            </a:r>
          </a:p>
          <a:p>
            <a:r>
              <a:rPr lang="en-US" sz="1000" dirty="0"/>
              <a:t>SHELLTRUMPET – A metadata program that targets international communications.</a:t>
            </a:r>
          </a:p>
          <a:p>
            <a:r>
              <a:rPr lang="en-US" sz="1000" dirty="0"/>
              <a:t>Unified Targeting Tool (UTT) – A graphical frontend for querying databases.</a:t>
            </a:r>
          </a:p>
          <a:p>
            <a:r>
              <a:rPr lang="en-US" sz="1000" dirty="0"/>
              <a:t>LOPERS – A software based system to spy on PSTNs</a:t>
            </a:r>
          </a:p>
          <a:p>
            <a:r>
              <a:rPr lang="en-US" sz="1000" dirty="0"/>
              <a:t>TURBULENCE – Includes cyber-warfare capabilities, such as targeting enemies with malware. (updates to existing knowledge)</a:t>
            </a:r>
          </a:p>
          <a:p>
            <a:r>
              <a:rPr lang="en-US" sz="1000" dirty="0"/>
              <a:t>JUGGERNAUT – A system to intercept mobile networks, including voice, fax, data, and text.</a:t>
            </a:r>
          </a:p>
          <a:p>
            <a:r>
              <a:rPr lang="en-US" sz="1000" dirty="0"/>
              <a:t>SPYDER</a:t>
            </a:r>
          </a:p>
          <a:p>
            <a:r>
              <a:rPr lang="en-US" sz="1000" dirty="0"/>
              <a:t>CHALKFUN</a:t>
            </a:r>
          </a:p>
          <a:p>
            <a:r>
              <a:rPr lang="en-US" sz="1000" dirty="0"/>
              <a:t>VLR – Visitor Location Register</a:t>
            </a:r>
          </a:p>
          <a:p>
            <a:r>
              <a:rPr lang="en-US" sz="1000" dirty="0" err="1"/>
              <a:t>TransX</a:t>
            </a:r>
            <a:endParaRPr lang="en-US" sz="1000" dirty="0"/>
          </a:p>
          <a:p>
            <a:r>
              <a:rPr lang="en-US" sz="1000" dirty="0"/>
              <a:t>RAGTIME – A blanket term for any of four different surveillance programs</a:t>
            </a:r>
          </a:p>
          <a:p>
            <a:r>
              <a:rPr lang="en-US" sz="1000" dirty="0"/>
              <a:t>Special Collection Service – Joint CIA/NSA eavesdropping team focused based in about 80 US embassies and consulates around the world. There are known branches in Frankfurt and Vienna. According to Der Spiegel, many of their operations are a direct violation of at least 3 signed treaties: "The Convention on the Privileges and Immunities of the United Nations of 1946, the Vienna Convention on Diplomatic Relations of 1961, and a signed an agreement in 1947 that rules out all undercover operations.</a:t>
            </a:r>
          </a:p>
          <a:p>
            <a:r>
              <a:rPr lang="en-US" sz="1000" dirty="0"/>
              <a:t>STATEROOM – Surveillance on embassies and consulates. Highly Classified.</a:t>
            </a:r>
          </a:p>
          <a:p>
            <a:r>
              <a:rPr lang="en-US" sz="1000" dirty="0"/>
              <a:t>BULLRUN - refers to the NSA's set of </a:t>
            </a:r>
            <a:r>
              <a:rPr lang="en-US" sz="1000" dirty="0" err="1"/>
              <a:t>codebreaking</a:t>
            </a:r>
            <a:r>
              <a:rPr lang="en-US" sz="1000" dirty="0"/>
              <a:t> capabilities, including the use of Computer Network Exploitation (hacking) to obtain keys, weakening of encryption standards and providing backdoors to the same.[190] The following codenames are known to be related to BULLRUN: APERIODIC, AMBULANT, AUNTIE, PAINTEDEAGLE, PAWLEYS, PITCHFORD, </a:t>
            </a:r>
            <a:r>
              <a:rPr lang="en-US" sz="1000" dirty="0" smtClean="0"/>
              <a:t>PENDLETON</a:t>
            </a:r>
            <a:endParaRPr lang="en-US" sz="1000" dirty="0"/>
          </a:p>
        </p:txBody>
      </p:sp>
      <p:sp>
        <p:nvSpPr>
          <p:cNvPr id="4" name="Retângulo 3"/>
          <p:cNvSpPr/>
          <p:nvPr/>
        </p:nvSpPr>
        <p:spPr>
          <a:xfrm>
            <a:off x="387177" y="2308155"/>
            <a:ext cx="6944497" cy="4031873"/>
          </a:xfrm>
          <a:prstGeom prst="rect">
            <a:avLst/>
          </a:prstGeom>
        </p:spPr>
        <p:txBody>
          <a:bodyPr wrap="square">
            <a:spAutoFit/>
          </a:bodyPr>
          <a:lstStyle/>
          <a:p>
            <a:pPr marL="342900" indent="-342900">
              <a:spcBef>
                <a:spcPts val="1000"/>
              </a:spcBef>
              <a:buClr>
                <a:schemeClr val="accent1"/>
              </a:buClr>
              <a:buSzPct val="80000"/>
              <a:buFont typeface="Wingdings 3" charset="2"/>
              <a:buChar char=""/>
            </a:pPr>
            <a:r>
              <a:rPr lang="en-US" dirty="0" err="1">
                <a:solidFill>
                  <a:schemeClr val="tx1">
                    <a:lumMod val="75000"/>
                    <a:lumOff val="25000"/>
                  </a:schemeClr>
                </a:solidFill>
              </a:rPr>
              <a:t>Bancos</a:t>
            </a:r>
            <a:r>
              <a:rPr lang="en-US" dirty="0">
                <a:solidFill>
                  <a:schemeClr val="tx1">
                    <a:lumMod val="75000"/>
                    <a:lumOff val="25000"/>
                  </a:schemeClr>
                </a:solidFill>
              </a:rPr>
              <a:t> de Dados:</a:t>
            </a:r>
          </a:p>
          <a:p>
            <a:endParaRPr lang="en-US" sz="1400" dirty="0"/>
          </a:p>
          <a:p>
            <a:r>
              <a:rPr lang="en-US" sz="1400" dirty="0"/>
              <a:t>PINWALE – Stores email and text</a:t>
            </a:r>
          </a:p>
          <a:p>
            <a:r>
              <a:rPr lang="en-US" sz="1400" dirty="0"/>
              <a:t>NUCLEON – Stores voice data</a:t>
            </a:r>
          </a:p>
          <a:p>
            <a:r>
              <a:rPr lang="en-US" sz="1400" dirty="0"/>
              <a:t>MAINWAY – Stores telephony metadata (i.e. call records)</a:t>
            </a:r>
          </a:p>
          <a:p>
            <a:r>
              <a:rPr lang="en-US" sz="1400" dirty="0"/>
              <a:t>MARINA – Stores Internet metadata</a:t>
            </a:r>
          </a:p>
          <a:p>
            <a:r>
              <a:rPr lang="en-US" sz="1400" dirty="0"/>
              <a:t>TRAFFICTHIEF – Stores metadata from a subset of </a:t>
            </a:r>
            <a:endParaRPr lang="en-US" sz="1400" dirty="0" smtClean="0"/>
          </a:p>
          <a:p>
            <a:r>
              <a:rPr lang="en-US" sz="1400" dirty="0" smtClean="0"/>
              <a:t>assigned targets</a:t>
            </a:r>
            <a:r>
              <a:rPr lang="en-US" sz="1400" dirty="0"/>
              <a:t>.</a:t>
            </a:r>
          </a:p>
          <a:p>
            <a:r>
              <a:rPr lang="en-US" sz="1400" dirty="0" smtClean="0"/>
              <a:t>TRACFIN </a:t>
            </a:r>
            <a:r>
              <a:rPr lang="en-US" sz="1400" dirty="0"/>
              <a:t>- A database of financial information.</a:t>
            </a:r>
          </a:p>
          <a:p>
            <a:r>
              <a:rPr lang="en-US" sz="1400" dirty="0" smtClean="0"/>
              <a:t>ANCHORY </a:t>
            </a:r>
            <a:r>
              <a:rPr lang="en-US" sz="1400" dirty="0"/>
              <a:t>– A database of completed SIGINT reports.</a:t>
            </a:r>
          </a:p>
          <a:p>
            <a:r>
              <a:rPr lang="en-US" sz="1400" dirty="0" err="1"/>
              <a:t>Nymrod</a:t>
            </a:r>
            <a:r>
              <a:rPr lang="en-US" sz="1400" dirty="0"/>
              <a:t> – Apparently a database of </a:t>
            </a:r>
            <a:r>
              <a:rPr lang="en-US" sz="1400" dirty="0" smtClean="0"/>
              <a:t>names</a:t>
            </a:r>
          </a:p>
          <a:p>
            <a:r>
              <a:rPr lang="en-US" sz="1400" dirty="0"/>
              <a:t>OCTAVE – A database with a graphical frontend</a:t>
            </a:r>
          </a:p>
          <a:p>
            <a:r>
              <a:rPr lang="en-US" sz="1400" dirty="0" smtClean="0"/>
              <a:t>CLOUD/ABR</a:t>
            </a:r>
            <a:endParaRPr lang="en-US" sz="1400" dirty="0"/>
          </a:p>
          <a:p>
            <a:r>
              <a:rPr lang="en-US" sz="1400" dirty="0"/>
              <a:t>DISHFIRE</a:t>
            </a:r>
          </a:p>
          <a:p>
            <a:r>
              <a:rPr lang="en-US" sz="1400" dirty="0"/>
              <a:t>FASTSCOPE</a:t>
            </a:r>
          </a:p>
          <a:p>
            <a:r>
              <a:rPr lang="en-US" sz="1400" dirty="0"/>
              <a:t>SIGINT NAVIGATOR</a:t>
            </a:r>
          </a:p>
          <a:p>
            <a:r>
              <a:rPr lang="en-US" sz="1400" dirty="0"/>
              <a:t>TUNINGFORK</a:t>
            </a:r>
          </a:p>
          <a:p>
            <a:endParaRPr lang="en-US" sz="1400" dirty="0"/>
          </a:p>
        </p:txBody>
      </p:sp>
      <p:sp>
        <p:nvSpPr>
          <p:cNvPr id="5" name="Retângulo 4"/>
          <p:cNvSpPr/>
          <p:nvPr/>
        </p:nvSpPr>
        <p:spPr>
          <a:xfrm>
            <a:off x="387177" y="6596390"/>
            <a:ext cx="2076209" cy="261610"/>
          </a:xfrm>
          <a:prstGeom prst="rect">
            <a:avLst/>
          </a:prstGeom>
        </p:spPr>
        <p:txBody>
          <a:bodyPr wrap="none">
            <a:spAutoFit/>
          </a:bodyPr>
          <a:lstStyle/>
          <a:p>
            <a:r>
              <a:rPr lang="en-US" sz="1100" i="1" dirty="0" err="1"/>
              <a:t>fonte</a:t>
            </a:r>
            <a:r>
              <a:rPr lang="en-US" sz="1100" i="1" dirty="0"/>
              <a:t>: </a:t>
            </a:r>
            <a:r>
              <a:rPr lang="en-US" sz="1100" i="1" dirty="0" smtClean="0"/>
              <a:t>Wikipedia / Snowden</a:t>
            </a:r>
            <a:endParaRPr lang="en-US" sz="1100" i="1" dirty="0"/>
          </a:p>
        </p:txBody>
      </p:sp>
      <p:pic>
        <p:nvPicPr>
          <p:cNvPr id="6" name="Picture 2" descr="http://www.apuratrustedservices.com/apura/wp-content/themes/twentyeleven/imgs/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492395" y="234476"/>
            <a:ext cx="612000" cy="80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256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 Sala da Diretoria">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0</TotalTime>
  <Words>1013</Words>
  <Application>Microsoft Office PowerPoint</Application>
  <PresentationFormat>Widescreen</PresentationFormat>
  <Paragraphs>134</Paragraphs>
  <Slides>16</Slides>
  <Notes>1</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16</vt:i4>
      </vt:variant>
    </vt:vector>
  </HeadingPairs>
  <TitlesOfParts>
    <vt:vector size="25" baseType="lpstr">
      <vt:lpstr>ＭＳ Ｐゴシック</vt:lpstr>
      <vt:lpstr>ＭＳ Ｐゴシック</vt:lpstr>
      <vt:lpstr>Arial</vt:lpstr>
      <vt:lpstr>Calibri</vt:lpstr>
      <vt:lpstr>Century Gothic</vt:lpstr>
      <vt:lpstr>Helvetica</vt:lpstr>
      <vt:lpstr>Wingdings</vt:lpstr>
      <vt:lpstr>Wingdings 3</vt:lpstr>
      <vt:lpstr>Íon - Sala da Diretoria</vt:lpstr>
      <vt:lpstr>Segurança da Informação na era pós-Snowden</vt:lpstr>
      <vt:lpstr>Agentes de Ameaça: 1980 - 2000</vt:lpstr>
      <vt:lpstr>+ Agentes de Ameaça: 2000 - 2010</vt:lpstr>
      <vt:lpstr>+ Agentes de Ameaça: 2010 - 2020</vt:lpstr>
      <vt:lpstr>Ataques cibernéticos - evolução</vt:lpstr>
      <vt:lpstr>Atacantes por grau de Sofisticação e Determinação</vt:lpstr>
      <vt:lpstr>Níveis de ameaças por tipo de organização alvo:</vt:lpstr>
      <vt:lpstr>Trojans Governamentais, RATs para GOV e Mercado de Exploits e Vulnerabilidades para GOV</vt:lpstr>
      <vt:lpstr>Coleta de Dados por Agências de Inteligência Estrangeiras – NSA </vt:lpstr>
      <vt:lpstr>Além de Snowden – Nações </vt:lpstr>
      <vt:lpstr>Além de Snowden - Nações</vt:lpstr>
      <vt:lpstr>APT – Advanced Persistent Threats</vt:lpstr>
      <vt:lpstr>APT: Campanhas Conhecidas</vt:lpstr>
      <vt:lpstr>Mudanças de Paradigmas em S.I.</vt:lpstr>
      <vt:lpstr>Mudança de Paradigmas Os colaboradores também precisam mudar de postura</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2014-05-18T23:58:10Z</dcterms:created>
  <dcterms:modified xsi:type="dcterms:W3CDTF">2014-09-04T04:39:24Z</dcterms:modified>
</cp:coreProperties>
</file>